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523" r:id="rId3"/>
    <p:sldId id="1400" r:id="rId4"/>
    <p:sldId id="522" r:id="rId5"/>
    <p:sldId id="1404" r:id="rId6"/>
    <p:sldId id="1405" r:id="rId7"/>
    <p:sldId id="518" r:id="rId8"/>
    <p:sldId id="521" r:id="rId9"/>
    <p:sldId id="520" r:id="rId10"/>
    <p:sldId id="1401" r:id="rId11"/>
    <p:sldId id="288" r:id="rId12"/>
    <p:sldId id="344" r:id="rId13"/>
    <p:sldId id="431" r:id="rId14"/>
    <p:sldId id="515" r:id="rId15"/>
    <p:sldId id="432" r:id="rId16"/>
    <p:sldId id="1402" r:id="rId17"/>
    <p:sldId id="434" r:id="rId18"/>
    <p:sldId id="1403" r:id="rId19"/>
    <p:sldId id="356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0E0D6"/>
    <a:srgbClr val="09C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3027" autoAdjust="0"/>
  </p:normalViewPr>
  <p:slideViewPr>
    <p:cSldViewPr>
      <p:cViewPr varScale="1">
        <p:scale>
          <a:sx n="106" d="100"/>
          <a:sy n="106" d="100"/>
        </p:scale>
        <p:origin x="91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8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9257A-C597-4BBA-8857-3957E4D2F808}" type="datetimeFigureOut">
              <a:rPr lang="ko-KR" altLang="en-US" smtClean="0"/>
              <a:pPr/>
              <a:t>2020-02-07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E3F39-5C66-44EC-96BB-D43F19D4E0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354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20A14-7AF5-4791-8BB5-787216D139A6}" type="datetimeFigureOut">
              <a:rPr lang="ko-KR" altLang="en-US" smtClean="0"/>
              <a:pPr/>
              <a:t>2020-02-07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EABC4-6D9C-4A07-8450-5D64C96DB04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597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6E53F-5E84-4A33-949B-A9BBDE9F2D7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6459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6E53F-5E84-4A33-949B-A9BBDE9F2D7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853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6E53F-5E84-4A33-949B-A9BBDE9F2D74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2650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6E53F-5E84-4A33-949B-A9BBDE9F2D74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4972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004A-2CC0-4201-9EBB-B857F4550485}" type="datetimeFigureOut">
              <a:rPr lang="ko-KR" altLang="en-US" smtClean="0"/>
              <a:pPr/>
              <a:t>2020-02-07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D922-C6CC-4752-8041-37DC649F35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725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004A-2CC0-4201-9EBB-B857F4550485}" type="datetimeFigureOut">
              <a:rPr lang="ko-KR" altLang="en-US" smtClean="0"/>
              <a:pPr/>
              <a:t>2020-02-07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D922-C6CC-4752-8041-37DC649F35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857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004A-2CC0-4201-9EBB-B857F4550485}" type="datetimeFigureOut">
              <a:rPr lang="ko-KR" altLang="en-US" smtClean="0"/>
              <a:pPr/>
              <a:t>2020-02-07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D922-C6CC-4752-8041-37DC649F35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78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004A-2CC0-4201-9EBB-B857F4550485}" type="datetimeFigureOut">
              <a:rPr lang="ko-KR" altLang="en-US" smtClean="0"/>
              <a:pPr/>
              <a:t>2020-02-07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D922-C6CC-4752-8041-37DC649F35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43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004A-2CC0-4201-9EBB-B857F4550485}" type="datetimeFigureOut">
              <a:rPr lang="ko-KR" altLang="en-US" smtClean="0"/>
              <a:pPr/>
              <a:t>2020-02-07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D922-C6CC-4752-8041-37DC649F35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11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004A-2CC0-4201-9EBB-B857F4550485}" type="datetimeFigureOut">
              <a:rPr lang="ko-KR" altLang="en-US" smtClean="0"/>
              <a:pPr/>
              <a:t>2020-02-07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D922-C6CC-4752-8041-37DC649F35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253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004A-2CC0-4201-9EBB-B857F4550485}" type="datetimeFigureOut">
              <a:rPr lang="ko-KR" altLang="en-US" smtClean="0"/>
              <a:pPr/>
              <a:t>2020-02-07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D922-C6CC-4752-8041-37DC649F35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083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004A-2CC0-4201-9EBB-B857F4550485}" type="datetimeFigureOut">
              <a:rPr lang="ko-KR" altLang="en-US" smtClean="0"/>
              <a:pPr/>
              <a:t>2020-02-07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D922-C6CC-4752-8041-37DC649F35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827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004A-2CC0-4201-9EBB-B857F4550485}" type="datetimeFigureOut">
              <a:rPr lang="ko-KR" altLang="en-US" smtClean="0"/>
              <a:pPr/>
              <a:t>2020-02-07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D922-C6CC-4752-8041-37DC649F35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272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004A-2CC0-4201-9EBB-B857F4550485}" type="datetimeFigureOut">
              <a:rPr lang="ko-KR" altLang="en-US" smtClean="0"/>
              <a:pPr/>
              <a:t>2020-02-07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D922-C6CC-4752-8041-37DC649F35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22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004A-2CC0-4201-9EBB-B857F4550485}" type="datetimeFigureOut">
              <a:rPr lang="ko-KR" altLang="en-US" smtClean="0"/>
              <a:pPr/>
              <a:t>2020-02-07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D922-C6CC-4752-8041-37DC649F35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837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5004A-2CC0-4201-9EBB-B857F4550485}" type="datetimeFigureOut">
              <a:rPr lang="ko-KR" altLang="en-US" smtClean="0"/>
              <a:pPr/>
              <a:t>2020-02-07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9D922-C6CC-4752-8041-37DC649F35D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276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Kang.hangyu@qst.go.jp" TargetMode="External"/><Relationship Id="rId3" Type="http://schemas.openxmlformats.org/officeDocument/2006/relationships/image" Target="../media/image2.gif"/><Relationship Id="rId7" Type="http://schemas.openxmlformats.org/officeDocument/2006/relationships/hyperlink" Target="mailto:hangyookang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41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3.gif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188" y="266839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dirty="0"/>
              <a:t>NCAT 4D Phantom example in GATEv6.2</a:t>
            </a:r>
            <a:endParaRPr lang="ko-KR" altLang="en-US" sz="28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33280" y="4350818"/>
            <a:ext cx="6400800" cy="1752600"/>
          </a:xfrm>
        </p:spPr>
        <p:txBody>
          <a:bodyPr>
            <a:normAutofit/>
          </a:bodyPr>
          <a:lstStyle/>
          <a:p>
            <a:pPr algn="r" latinLnBrk="0">
              <a:spcBef>
                <a:spcPct val="0"/>
              </a:spcBef>
            </a:pPr>
            <a:r>
              <a:rPr kumimoji="1" lang="en-US" altLang="ko-KR" sz="2200" b="1" dirty="0">
                <a:solidFill>
                  <a:srgbClr val="0000FF"/>
                </a:solidFill>
                <a:latin typeface="Calibri"/>
                <a:ea typeface="Tahoma" pitchFamily="34" charset="0"/>
              </a:rPr>
              <a:t>Han </a:t>
            </a:r>
            <a:r>
              <a:rPr kumimoji="1" lang="en-US" altLang="ko-KR" sz="2200" b="1" dirty="0" err="1">
                <a:solidFill>
                  <a:srgbClr val="0000FF"/>
                </a:solidFill>
                <a:latin typeface="Calibri"/>
                <a:ea typeface="Tahoma" pitchFamily="34" charset="0"/>
              </a:rPr>
              <a:t>Gyu</a:t>
            </a:r>
            <a:r>
              <a:rPr kumimoji="1" lang="en-US" altLang="ko-KR" sz="2200" b="1" dirty="0">
                <a:solidFill>
                  <a:srgbClr val="0000FF"/>
                </a:solidFill>
                <a:latin typeface="Calibri"/>
                <a:ea typeface="Tahoma" pitchFamily="34" charset="0"/>
              </a:rPr>
              <a:t> Kang</a:t>
            </a:r>
            <a:endParaRPr kumimoji="1" lang="en-US" altLang="ko-KR" sz="2200" baseline="30000" dirty="0">
              <a:solidFill>
                <a:schemeClr val="tx1"/>
              </a:solidFill>
              <a:ea typeface="Tahoma" pitchFamily="34" charset="0"/>
            </a:endParaRPr>
          </a:p>
          <a:p>
            <a:pPr lvl="6" algn="r" latinLnBrk="0">
              <a:spcBef>
                <a:spcPts val="0"/>
              </a:spcBef>
            </a:pPr>
            <a:r>
              <a:rPr lang="en-US" altLang="ko-KR" sz="2200" dirty="0">
                <a:solidFill>
                  <a:schemeClr val="tx1"/>
                </a:solidFill>
                <a:latin typeface="Calibri"/>
                <a:ea typeface="Tahoma" pitchFamily="34" charset="0"/>
              </a:rPr>
              <a:t>Imaging Physics Group</a:t>
            </a:r>
          </a:p>
          <a:p>
            <a:pPr lvl="6" algn="r" latinLnBrk="0">
              <a:spcBef>
                <a:spcPts val="0"/>
              </a:spcBef>
            </a:pPr>
            <a:r>
              <a:rPr lang="en-US" altLang="ko-KR" sz="2200" dirty="0">
                <a:solidFill>
                  <a:schemeClr val="tx1"/>
                </a:solidFill>
                <a:latin typeface="Calibri"/>
                <a:ea typeface="Tahoma" pitchFamily="34" charset="0"/>
              </a:rPr>
              <a:t>2020.02.07.Friday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86CAC66-70E7-42A8-9DC3-BB207689B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53500" r="38723" b="3871"/>
          <a:stretch/>
        </p:blipFill>
        <p:spPr bwMode="auto">
          <a:xfrm>
            <a:off x="3978376" y="4789231"/>
            <a:ext cx="1770719" cy="171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3">
            <a:extLst>
              <a:ext uri="{FF2B5EF4-FFF2-40B4-BE49-F238E27FC236}">
                <a16:creationId xmlns:a16="http://schemas.microsoft.com/office/drawing/2014/main" id="{23EE948E-52D0-4AF8-8264-306425BBF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" y="4804083"/>
            <a:ext cx="1712876" cy="1712876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97DB80E7-668D-4318-B36D-644BEA4D664A}"/>
              </a:ext>
            </a:extLst>
          </p:cNvPr>
          <p:cNvSpPr txBox="1"/>
          <p:nvPr/>
        </p:nvSpPr>
        <p:spPr>
          <a:xfrm>
            <a:off x="160443" y="4406925"/>
            <a:ext cx="171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Activity map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9" name="그림 5">
            <a:extLst>
              <a:ext uri="{FF2B5EF4-FFF2-40B4-BE49-F238E27FC236}">
                <a16:creationId xmlns:a16="http://schemas.microsoft.com/office/drawing/2014/main" id="{6793DED9-283D-44C0-ABB2-BD46FF878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59" y="4786640"/>
            <a:ext cx="1712876" cy="1712876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106A8AE9-26C6-479E-9EEB-3EB1DA78F947}"/>
              </a:ext>
            </a:extLst>
          </p:cNvPr>
          <p:cNvSpPr txBox="1"/>
          <p:nvPr/>
        </p:nvSpPr>
        <p:spPr>
          <a:xfrm>
            <a:off x="1881803" y="4399865"/>
            <a:ext cx="2096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</a:rPr>
              <a:t>Attenuation map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pic>
        <p:nvPicPr>
          <p:cNvPr id="12" name="그림 28">
            <a:extLst>
              <a:ext uri="{FF2B5EF4-FFF2-40B4-BE49-F238E27FC236}">
                <a16:creationId xmlns:a16="http://schemas.microsoft.com/office/drawing/2014/main" id="{BBBCFCB7-4583-4FE4-9A93-B0823EFCB4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2" t="11580" r="10717" b="19353"/>
          <a:stretch/>
        </p:blipFill>
        <p:spPr>
          <a:xfrm>
            <a:off x="0" y="0"/>
            <a:ext cx="1606527" cy="874434"/>
          </a:xfrm>
          <a:prstGeom prst="rect">
            <a:avLst/>
          </a:prstGeom>
        </p:spPr>
      </p:pic>
      <p:pic>
        <p:nvPicPr>
          <p:cNvPr id="13" name="図 28">
            <a:extLst>
              <a:ext uri="{FF2B5EF4-FFF2-40B4-BE49-F238E27FC236}">
                <a16:creationId xmlns:a16="http://schemas.microsoft.com/office/drawing/2014/main" id="{DBC4F32B-B0A3-4551-A13E-2D43C0FB8C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019" y="1125"/>
            <a:ext cx="1149455" cy="1149455"/>
          </a:xfrm>
          <a:prstGeom prst="rect">
            <a:avLst/>
          </a:prstGeom>
        </p:spPr>
      </p:pic>
      <p:sp>
        <p:nvSpPr>
          <p:cNvPr id="14" name="직사각형 7">
            <a:extLst>
              <a:ext uri="{FF2B5EF4-FFF2-40B4-BE49-F238E27FC236}">
                <a16:creationId xmlns:a16="http://schemas.microsoft.com/office/drawing/2014/main" id="{546F5F03-261D-48B0-90C2-1ACD8081BFAF}"/>
              </a:ext>
            </a:extLst>
          </p:cNvPr>
          <p:cNvSpPr/>
          <p:nvPr/>
        </p:nvSpPr>
        <p:spPr>
          <a:xfrm>
            <a:off x="198562" y="2492896"/>
            <a:ext cx="86409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8">
            <a:extLst>
              <a:ext uri="{FF2B5EF4-FFF2-40B4-BE49-F238E27FC236}">
                <a16:creationId xmlns:a16="http://schemas.microsoft.com/office/drawing/2014/main" id="{C300787D-B9FD-4C5F-84D1-B0A0E6F7AF0D}"/>
              </a:ext>
            </a:extLst>
          </p:cNvPr>
          <p:cNvSpPr/>
          <p:nvPr/>
        </p:nvSpPr>
        <p:spPr>
          <a:xfrm>
            <a:off x="198562" y="4149080"/>
            <a:ext cx="86409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4D770C1-0DB8-4B24-9DE1-7C890DEC512D}"/>
              </a:ext>
            </a:extLst>
          </p:cNvPr>
          <p:cNvSpPr/>
          <p:nvPr/>
        </p:nvSpPr>
        <p:spPr>
          <a:xfrm>
            <a:off x="3195891" y="5932184"/>
            <a:ext cx="5932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r" latinLnBrk="0"/>
            <a:r>
              <a:rPr lang="en-US" altLang="ko-KR" sz="1600" dirty="0">
                <a:ea typeface="Tahoma" pitchFamily="34" charset="0"/>
                <a:hlinkClick r:id="rId7"/>
              </a:rPr>
              <a:t>hangyookang@gmail.com</a:t>
            </a:r>
            <a:endParaRPr lang="en-US" altLang="ko-KR" sz="1600" dirty="0">
              <a:ea typeface="Tahoma" pitchFamily="34" charset="0"/>
            </a:endParaRPr>
          </a:p>
          <a:p>
            <a:pPr lvl="2" algn="r" latinLnBrk="0"/>
            <a:r>
              <a:rPr lang="en-US" altLang="ko-KR" sz="1600" dirty="0">
                <a:ea typeface="Tahoma" pitchFamily="34" charset="0"/>
                <a:hlinkClick r:id="rId8"/>
              </a:rPr>
              <a:t>Kang.hangyu@qst.go.jp</a:t>
            </a:r>
            <a:endParaRPr lang="en-US" altLang="ko-KR" dirty="0"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852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3106600"/>
            <a:ext cx="8352928" cy="1143000"/>
          </a:xfrm>
        </p:spPr>
        <p:txBody>
          <a:bodyPr>
            <a:normAutofit/>
          </a:bodyPr>
          <a:lstStyle/>
          <a:p>
            <a:r>
              <a:rPr lang="en-US" altLang="ko-KR" dirty="0"/>
              <a:t>Description of NCAT 4D Phantom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22883" y="4221088"/>
            <a:ext cx="86409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직사각형 6"/>
          <p:cNvSpPr/>
          <p:nvPr/>
        </p:nvSpPr>
        <p:spPr>
          <a:xfrm>
            <a:off x="243076" y="3132785"/>
            <a:ext cx="86409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1363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NCAT 4D Phantom simulation: 8 steps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23528" y="1844824"/>
            <a:ext cx="8640960" cy="3370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latin typeface="Arial"/>
              </a:rPr>
              <a:t>1 – Verbosity and Visualization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2"/>
                </a:solidFill>
                <a:latin typeface="Arial"/>
              </a:rPr>
              <a:t>2 – Define the NCAT 4D Phantom geometry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Arial"/>
              </a:rPr>
              <a:t>3 – Physics processes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4 – Initialization the simulation : Compute cross-section tables for particles,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                              1,2,3 could not be changed AFTER the “Initialization”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2"/>
                </a:solidFill>
                <a:latin typeface="Arial"/>
              </a:rPr>
              <a:t>5 – Source (NCAT </a:t>
            </a:r>
            <a:r>
              <a:rPr lang="en-US" altLang="ko-KR" sz="1600" b="1" dirty="0" err="1">
                <a:solidFill>
                  <a:schemeClr val="tx2"/>
                </a:solidFill>
                <a:latin typeface="Arial"/>
              </a:rPr>
              <a:t>voxelized</a:t>
            </a:r>
            <a:r>
              <a:rPr lang="en-US" altLang="ko-KR" sz="1600" b="1" dirty="0">
                <a:solidFill>
                  <a:schemeClr val="tx2"/>
                </a:solidFill>
                <a:latin typeface="Arial"/>
              </a:rPr>
              <a:t> source : Time Activity Curve)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Arial"/>
              </a:rPr>
              <a:t>6 – Digitizer(PET)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Arial"/>
              </a:rPr>
              <a:t>7 – Output setup (ROOT, </a:t>
            </a:r>
            <a:r>
              <a:rPr lang="en-US" altLang="ko-KR" sz="1600" b="1" dirty="0" err="1">
                <a:latin typeface="Arial"/>
              </a:rPr>
              <a:t>RawSinogram</a:t>
            </a:r>
            <a:r>
              <a:rPr lang="en-US" altLang="ko-KR" sz="1600" b="1" dirty="0">
                <a:latin typeface="Arial"/>
              </a:rPr>
              <a:t>, ECAT7</a:t>
            </a:r>
            <a:r>
              <a:rPr lang="ko-KR" altLang="en-US" sz="1600" b="1" dirty="0">
                <a:latin typeface="Arial"/>
              </a:rPr>
              <a:t> </a:t>
            </a:r>
            <a:r>
              <a:rPr lang="en-US" altLang="ko-KR" sz="1600" b="1" dirty="0">
                <a:latin typeface="Arial"/>
              </a:rPr>
              <a:t>output setting)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Arial"/>
              </a:rPr>
              <a:t>8 – Start the simulation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D219818-6221-4647-94FA-D2F5B7F9C991}"/>
              </a:ext>
            </a:extLst>
          </p:cNvPr>
          <p:cNvSpPr/>
          <p:nvPr/>
        </p:nvSpPr>
        <p:spPr>
          <a:xfrm>
            <a:off x="323528" y="2276872"/>
            <a:ext cx="4320480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BBBCD40-4DB2-4F56-BCD4-035C193C722B}"/>
              </a:ext>
            </a:extLst>
          </p:cNvPr>
          <p:cNvSpPr/>
          <p:nvPr/>
        </p:nvSpPr>
        <p:spPr>
          <a:xfrm>
            <a:off x="323528" y="3755887"/>
            <a:ext cx="5760640" cy="3600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82EB4B8-C015-415A-A032-07352AA602DE}"/>
              </a:ext>
            </a:extLst>
          </p:cNvPr>
          <p:cNvSpPr txBox="1"/>
          <p:nvPr/>
        </p:nvSpPr>
        <p:spPr>
          <a:xfrm>
            <a:off x="4824028" y="2246358"/>
            <a:ext cx="2628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accent2"/>
                </a:solidFill>
              </a:rPr>
              <a:t>Attenuation phantom (CT image)</a:t>
            </a:r>
            <a:endParaRPr kumimoji="1" lang="ja-JP" altLang="en-US" b="1" dirty="0">
              <a:solidFill>
                <a:schemeClr val="accent2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AE50312-45A4-437E-A91D-E41F5568360B}"/>
              </a:ext>
            </a:extLst>
          </p:cNvPr>
          <p:cNvSpPr txBox="1"/>
          <p:nvPr/>
        </p:nvSpPr>
        <p:spPr>
          <a:xfrm>
            <a:off x="6192180" y="3642146"/>
            <a:ext cx="190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000FF"/>
                </a:solidFill>
              </a:rPr>
              <a:t>Activity source (PET image)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8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5459"/>
          </a:xfrm>
        </p:spPr>
        <p:txBody>
          <a:bodyPr>
            <a:normAutofit/>
          </a:bodyPr>
          <a:lstStyle/>
          <a:p>
            <a:r>
              <a:rPr lang="en-US" altLang="ko-KR" dirty="0"/>
              <a:t>GATE6.2 NCAT 4D Phantom macro files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95416" y="2420888"/>
            <a:ext cx="5799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Materials information (Water, PMMA, Lung, and so on)</a:t>
            </a:r>
            <a:endParaRPr lang="ko-KR" alt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77771" y="3067007"/>
            <a:ext cx="4259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2"/>
                </a:solidFill>
              </a:rPr>
              <a:t>Main Macro</a:t>
            </a:r>
            <a:endParaRPr lang="ko-KR" altLang="en-US" sz="1600" b="1" dirty="0"/>
          </a:p>
        </p:txBody>
      </p:sp>
      <p:cxnSp>
        <p:nvCxnSpPr>
          <p:cNvPr id="30" name="직선 화살표 연결선 29"/>
          <p:cNvCxnSpPr/>
          <p:nvPr/>
        </p:nvCxnSpPr>
        <p:spPr>
          <a:xfrm>
            <a:off x="1075846" y="2123457"/>
            <a:ext cx="331288" cy="169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101" y="2468615"/>
            <a:ext cx="1496360" cy="2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직선 화살표 연결선 40"/>
          <p:cNvCxnSpPr/>
          <p:nvPr/>
        </p:nvCxnSpPr>
        <p:spPr>
          <a:xfrm>
            <a:off x="2034313" y="2602191"/>
            <a:ext cx="3770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오른쪽 중괄호 49"/>
          <p:cNvSpPr/>
          <p:nvPr/>
        </p:nvSpPr>
        <p:spPr>
          <a:xfrm flipH="1">
            <a:off x="1569849" y="3667774"/>
            <a:ext cx="133261" cy="1442393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1689858" y="3465321"/>
            <a:ext cx="47307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/>
              <a:t>Verbosity output level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/>
              <a:t>PET ECAT7 system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/>
              <a:t>NCAT 4D Phantom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sz="1600" b="1" dirty="0" err="1">
                <a:solidFill>
                  <a:schemeClr val="tx2"/>
                </a:solidFill>
              </a:rPr>
              <a:t>Voxelized</a:t>
            </a:r>
            <a:r>
              <a:rPr lang="en-US" altLang="ko-KR" sz="1600" b="1" dirty="0">
                <a:solidFill>
                  <a:schemeClr val="tx2"/>
                </a:solidFill>
              </a:rPr>
              <a:t> PET activity source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sz="1600" b="1" dirty="0" err="1">
                <a:solidFill>
                  <a:schemeClr val="accent2"/>
                </a:solidFill>
              </a:rPr>
              <a:t>Voxelized</a:t>
            </a:r>
            <a:r>
              <a:rPr lang="en-US" altLang="ko-KR" sz="1600" b="1" dirty="0">
                <a:solidFill>
                  <a:schemeClr val="accent2"/>
                </a:solidFill>
              </a:rPr>
              <a:t> CT attenuation phantom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/>
              <a:t>Physics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/>
              <a:t>Output setup</a:t>
            </a:r>
            <a:endParaRPr lang="ko-KR" altLang="en-US" sz="1600" b="1" dirty="0"/>
          </a:p>
        </p:txBody>
      </p:sp>
      <p:cxnSp>
        <p:nvCxnSpPr>
          <p:cNvPr id="57" name="직선 화살표 연결선 56"/>
          <p:cNvCxnSpPr/>
          <p:nvPr/>
        </p:nvCxnSpPr>
        <p:spPr>
          <a:xfrm>
            <a:off x="1078929" y="2931934"/>
            <a:ext cx="28984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굽은 화살표 58"/>
          <p:cNvSpPr/>
          <p:nvPr/>
        </p:nvSpPr>
        <p:spPr>
          <a:xfrm flipV="1">
            <a:off x="1001531" y="3467434"/>
            <a:ext cx="395124" cy="39133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74487" y="2749406"/>
            <a:ext cx="3211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OpenGL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viewer setting</a:t>
            </a:r>
            <a:endParaRPr lang="ko-KR" altLang="en-US" sz="1600" b="1" dirty="0"/>
          </a:p>
        </p:txBody>
      </p:sp>
      <p:sp>
        <p:nvSpPr>
          <p:cNvPr id="36" name="직사각형 35"/>
          <p:cNvSpPr/>
          <p:nvPr/>
        </p:nvSpPr>
        <p:spPr>
          <a:xfrm>
            <a:off x="59184" y="31234"/>
            <a:ext cx="6590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NCAT_4D_Phantom_TimeActivityCurve_GATEv6p2_KangHG</a:t>
            </a:r>
            <a:endParaRPr lang="ko-KR" altLang="en-US" b="1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2" y="3101212"/>
            <a:ext cx="3527675" cy="24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19" y="2005191"/>
            <a:ext cx="654620" cy="21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40" y="2826795"/>
            <a:ext cx="436414" cy="21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오른쪽 화살표 57"/>
          <p:cNvSpPr/>
          <p:nvPr/>
        </p:nvSpPr>
        <p:spPr>
          <a:xfrm>
            <a:off x="4045357" y="3164990"/>
            <a:ext cx="218530" cy="164393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495795" y="1925527"/>
            <a:ext cx="3886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600" b="1" dirty="0" err="1">
                <a:solidFill>
                  <a:schemeClr val="tx2"/>
                </a:solidFill>
              </a:rPr>
              <a:t>Voxelized</a:t>
            </a:r>
            <a:r>
              <a:rPr lang="en-US" altLang="ko-KR" sz="1600" b="1" dirty="0">
                <a:solidFill>
                  <a:schemeClr val="tx2"/>
                </a:solidFill>
              </a:rPr>
              <a:t> PET activity source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600" b="1" dirty="0" err="1">
                <a:solidFill>
                  <a:schemeClr val="accent2"/>
                </a:solidFill>
              </a:rPr>
              <a:t>Voxelized</a:t>
            </a:r>
            <a:r>
              <a:rPr lang="en-US" altLang="ko-KR" sz="1600" b="1" dirty="0">
                <a:solidFill>
                  <a:schemeClr val="accent2"/>
                </a:solidFill>
              </a:rPr>
              <a:t> CT attenuation phantom</a:t>
            </a:r>
          </a:p>
        </p:txBody>
      </p:sp>
      <p:sp>
        <p:nvSpPr>
          <p:cNvPr id="62" name="오른쪽 중괄호 61"/>
          <p:cNvSpPr/>
          <p:nvPr/>
        </p:nvSpPr>
        <p:spPr>
          <a:xfrm flipH="1">
            <a:off x="1430701" y="2070886"/>
            <a:ext cx="122205" cy="279549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1107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8983"/>
          </a:xfrm>
        </p:spPr>
        <p:txBody>
          <a:bodyPr/>
          <a:lstStyle/>
          <a:p>
            <a:r>
              <a:rPr lang="en-US" altLang="ko-KR" dirty="0"/>
              <a:t>“data” folder contents (1)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3492" b="35458"/>
          <a:stretch/>
        </p:blipFill>
        <p:spPr bwMode="auto">
          <a:xfrm>
            <a:off x="3625564" y="855800"/>
            <a:ext cx="1341262" cy="2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오른쪽 중괄호 4"/>
          <p:cNvSpPr/>
          <p:nvPr/>
        </p:nvSpPr>
        <p:spPr>
          <a:xfrm flipH="1">
            <a:off x="3566164" y="1890351"/>
            <a:ext cx="146853" cy="183652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3460750" y="5813903"/>
            <a:ext cx="265468" cy="161447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756559" y="2653146"/>
            <a:ext cx="1685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2"/>
                </a:solidFill>
              </a:rPr>
              <a:t>PET</a:t>
            </a:r>
            <a:r>
              <a:rPr lang="ko-KR" altLang="en-US" sz="1400" b="1" dirty="0">
                <a:solidFill>
                  <a:schemeClr val="tx2"/>
                </a:solidFill>
              </a:rPr>
              <a:t> </a:t>
            </a:r>
            <a:r>
              <a:rPr lang="en-US" altLang="ko-KR" sz="1400" b="1" dirty="0">
                <a:solidFill>
                  <a:schemeClr val="tx2"/>
                </a:solidFill>
              </a:rPr>
              <a:t>image(binary)</a:t>
            </a:r>
            <a:endParaRPr lang="ko-KR" altLang="en-US" sz="14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57877" y="4663629"/>
            <a:ext cx="148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C00000"/>
                </a:solidFill>
              </a:rPr>
              <a:t>CT image (binary)</a:t>
            </a:r>
            <a:endParaRPr lang="ko-KR" altLang="en-US" sz="1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6968" y="6181633"/>
            <a:ext cx="2623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C00000"/>
                </a:solidFill>
              </a:rPr>
              <a:t>CT voxel value -&gt;Material</a:t>
            </a:r>
          </a:p>
          <a:p>
            <a:pPr algn="ctr"/>
            <a:r>
              <a:rPr lang="en-US" altLang="ko-KR" sz="1400" b="1" dirty="0">
                <a:solidFill>
                  <a:srgbClr val="C00000"/>
                </a:solidFill>
              </a:rPr>
              <a:t>(</a:t>
            </a:r>
            <a:r>
              <a:rPr lang="en-US" altLang="ko-KR" sz="1400" b="1" dirty="0" err="1">
                <a:solidFill>
                  <a:srgbClr val="C00000"/>
                </a:solidFill>
              </a:rPr>
              <a:t>rangeTranslator</a:t>
            </a:r>
            <a:r>
              <a:rPr lang="en-US" altLang="ko-KR" sz="1400" b="1" dirty="0">
                <a:solidFill>
                  <a:srgbClr val="C00000"/>
                </a:solidFill>
              </a:rPr>
              <a:t> )</a:t>
            </a:r>
            <a:endParaRPr lang="ko-KR" altLang="en-US" sz="1400" b="1" dirty="0">
              <a:solidFill>
                <a:srgbClr val="C00000"/>
              </a:solidFill>
            </a:endParaRPr>
          </a:p>
        </p:txBody>
      </p:sp>
      <p:sp>
        <p:nvSpPr>
          <p:cNvPr id="21" name="오른쪽 중괄호 20"/>
          <p:cNvSpPr/>
          <p:nvPr/>
        </p:nvSpPr>
        <p:spPr>
          <a:xfrm flipH="1">
            <a:off x="3566164" y="3899259"/>
            <a:ext cx="146853" cy="183652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489608" y="5723082"/>
            <a:ext cx="1888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C00000"/>
                </a:solidFill>
              </a:rPr>
              <a:t>CT image (header)</a:t>
            </a:r>
            <a:endParaRPr lang="ko-KR" altLang="en-US" sz="1400" b="1" dirty="0">
              <a:solidFill>
                <a:srgbClr val="C00000"/>
              </a:solidFill>
            </a:endParaRPr>
          </a:p>
        </p:txBody>
      </p:sp>
      <p:sp>
        <p:nvSpPr>
          <p:cNvPr id="23" name="오른쪽 화살표 22"/>
          <p:cNvSpPr/>
          <p:nvPr/>
        </p:nvSpPr>
        <p:spPr>
          <a:xfrm>
            <a:off x="3191670" y="1420808"/>
            <a:ext cx="356365" cy="158490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684712" y="1121923"/>
            <a:ext cx="16851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2"/>
                </a:solidFill>
              </a:rPr>
              <a:t>PET</a:t>
            </a:r>
            <a:r>
              <a:rPr lang="ko-KR" altLang="en-US" sz="1400" b="1" dirty="0">
                <a:solidFill>
                  <a:schemeClr val="tx2"/>
                </a:solidFill>
              </a:rPr>
              <a:t> </a:t>
            </a:r>
            <a:r>
              <a:rPr lang="en-US" altLang="ko-KR" sz="1400" b="1" dirty="0" err="1">
                <a:solidFill>
                  <a:schemeClr val="tx2"/>
                </a:solidFill>
              </a:rPr>
              <a:t>activityRange</a:t>
            </a:r>
            <a:r>
              <a:rPr lang="en-US" altLang="ko-KR" sz="1400" b="1" dirty="0">
                <a:solidFill>
                  <a:schemeClr val="tx2"/>
                </a:solidFill>
              </a:rPr>
              <a:t> translator</a:t>
            </a:r>
            <a:endParaRPr lang="ko-KR" altLang="en-US" sz="1400" b="1" dirty="0">
              <a:solidFill>
                <a:schemeClr val="tx2"/>
              </a:solidFill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3"/>
          <a:stretch/>
        </p:blipFill>
        <p:spPr bwMode="auto">
          <a:xfrm>
            <a:off x="3738059" y="1185669"/>
            <a:ext cx="1857375" cy="483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오른쪽 화살표 25"/>
          <p:cNvSpPr/>
          <p:nvPr/>
        </p:nvSpPr>
        <p:spPr>
          <a:xfrm>
            <a:off x="3441700" y="6278048"/>
            <a:ext cx="288394" cy="141802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오른쪽 중괄호 27"/>
          <p:cNvSpPr/>
          <p:nvPr/>
        </p:nvSpPr>
        <p:spPr>
          <a:xfrm flipH="1">
            <a:off x="3578864" y="1268051"/>
            <a:ext cx="116836" cy="446449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678" y="6217920"/>
            <a:ext cx="1573903" cy="23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897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4992"/>
          </a:xfrm>
        </p:spPr>
        <p:txBody>
          <a:bodyPr/>
          <a:lstStyle/>
          <a:p>
            <a:r>
              <a:rPr lang="en-US" altLang="ko-KR" dirty="0"/>
              <a:t>“data” folder contents (2)</a:t>
            </a:r>
            <a:endParaRPr lang="ko-KR" alt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80" y="3437545"/>
            <a:ext cx="1419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80" y="2250279"/>
            <a:ext cx="9620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03" y="4389874"/>
            <a:ext cx="7143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451" y="2140462"/>
            <a:ext cx="2990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01" y="4930477"/>
            <a:ext cx="31432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721" y="4674308"/>
            <a:ext cx="2012702" cy="28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70" y="1858076"/>
            <a:ext cx="1557853" cy="23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55" y="4133923"/>
            <a:ext cx="1717049" cy="23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72" y="1949187"/>
            <a:ext cx="1898986" cy="21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30" y="3169496"/>
            <a:ext cx="1773902" cy="25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5496" y="1613724"/>
            <a:ext cx="45521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/gate/source/</a:t>
            </a:r>
            <a:r>
              <a:rPr lang="en-US" altLang="ko-KR" sz="1200" b="1" dirty="0">
                <a:solidFill>
                  <a:schemeClr val="tx2"/>
                </a:solidFill>
              </a:rPr>
              <a:t>voxel</a:t>
            </a:r>
            <a:r>
              <a:rPr lang="en-US" altLang="ko-KR" sz="1200" dirty="0"/>
              <a:t>/</a:t>
            </a:r>
            <a:r>
              <a:rPr lang="en-US" altLang="ko-KR" sz="1200" dirty="0" err="1"/>
              <a:t>interfileReader</a:t>
            </a:r>
            <a:r>
              <a:rPr lang="en-US" altLang="ko-KR" sz="1200" dirty="0"/>
              <a:t>/</a:t>
            </a:r>
            <a:r>
              <a:rPr lang="en-US" altLang="ko-KR" sz="1200" b="1" dirty="0" err="1">
                <a:solidFill>
                  <a:srgbClr val="0000FF"/>
                </a:solidFill>
              </a:rPr>
              <a:t>rangeTranslator</a:t>
            </a:r>
            <a:r>
              <a:rPr lang="en-US" altLang="ko-KR" sz="1200" b="1" dirty="0">
                <a:solidFill>
                  <a:srgbClr val="0000FF"/>
                </a:solidFill>
              </a:rPr>
              <a:t>/</a:t>
            </a:r>
            <a:r>
              <a:rPr lang="en-US" altLang="ko-KR" sz="1200" b="1" dirty="0" err="1">
                <a:solidFill>
                  <a:srgbClr val="0000FF"/>
                </a:solidFill>
              </a:rPr>
              <a:t>readTable</a:t>
            </a:r>
            <a:endParaRPr lang="en-US" altLang="ko-KR" sz="1200" b="1" dirty="0">
              <a:solidFill>
                <a:srgbClr val="0000FF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39372" y="2921022"/>
            <a:ext cx="46104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/>
              <a:t>/gate/source/</a:t>
            </a:r>
            <a:r>
              <a:rPr lang="en-US" altLang="ko-KR" sz="1200" b="1" dirty="0">
                <a:solidFill>
                  <a:schemeClr val="tx2"/>
                </a:solidFill>
              </a:rPr>
              <a:t>voxel</a:t>
            </a:r>
            <a:r>
              <a:rPr lang="en-US" altLang="ko-KR" sz="1200" dirty="0"/>
              <a:t>/</a:t>
            </a:r>
            <a:r>
              <a:rPr lang="en-US" altLang="ko-KR" sz="1200" dirty="0" err="1"/>
              <a:t>interfileReader</a:t>
            </a:r>
            <a:r>
              <a:rPr lang="en-US" altLang="ko-KR" sz="1200" dirty="0"/>
              <a:t>/</a:t>
            </a:r>
            <a:r>
              <a:rPr lang="en-US" altLang="ko-KR" sz="1200" b="1" dirty="0" err="1">
                <a:solidFill>
                  <a:srgbClr val="FF0000"/>
                </a:solidFill>
              </a:rPr>
              <a:t>SetTimeActivityTablesFrom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64" y="4614013"/>
            <a:ext cx="2541315" cy="172342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-3201" y="12710"/>
            <a:ext cx="4816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/>
              <a:t>Main_RTVPhantom_NCAT4D_PET_ECAT7_KangHG.mac</a:t>
            </a:r>
            <a:endParaRPr lang="ko-KR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115963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chemeClr val="tx2"/>
                </a:solidFill>
              </a:rPr>
              <a:t>Voxelized</a:t>
            </a:r>
            <a:r>
              <a:rPr lang="en-US" altLang="ko-KR" b="1" dirty="0">
                <a:solidFill>
                  <a:schemeClr val="tx2"/>
                </a:solidFill>
              </a:rPr>
              <a:t>-source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6096" y="11247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chemeClr val="accent2"/>
                </a:solidFill>
              </a:rPr>
              <a:t>Voxelized</a:t>
            </a:r>
            <a:r>
              <a:rPr lang="en-US" altLang="ko-KR" b="1" dirty="0">
                <a:solidFill>
                  <a:schemeClr val="accent2"/>
                </a:solidFill>
              </a:rPr>
              <a:t>-phantom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847030" y="3799494"/>
            <a:ext cx="1438275" cy="582006"/>
            <a:chOff x="847030" y="3799494"/>
            <a:chExt cx="1438275" cy="582006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1733981" y="3799495"/>
              <a:ext cx="55132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직사각형 10"/>
            <p:cNvSpPr/>
            <p:nvPr/>
          </p:nvSpPr>
          <p:spPr>
            <a:xfrm>
              <a:off x="847030" y="4133923"/>
              <a:ext cx="543620" cy="2475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3" name="구부러진 연결선 12"/>
            <p:cNvCxnSpPr/>
            <p:nvPr/>
          </p:nvCxnSpPr>
          <p:spPr>
            <a:xfrm rot="10800000" flipV="1">
              <a:off x="1390651" y="3799494"/>
              <a:ext cx="618993" cy="366957"/>
            </a:xfrm>
            <a:prstGeom prst="curvedConnector3">
              <a:avLst>
                <a:gd name="adj1" fmla="val 57079"/>
              </a:avLst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93634" y="6561574"/>
            <a:ext cx="893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Time [sec]</a:t>
            </a:r>
            <a:endParaRPr lang="ko-KR" altLang="en-US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192930" y="6550074"/>
            <a:ext cx="1377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Activity [</a:t>
            </a:r>
            <a:r>
              <a:rPr lang="en-US" altLang="ko-KR" sz="1200" b="1" dirty="0" err="1"/>
              <a:t>Bq</a:t>
            </a:r>
            <a:r>
              <a:rPr lang="en-US" altLang="ko-KR" sz="1200" b="1" dirty="0"/>
              <a:t>]</a:t>
            </a:r>
            <a:endParaRPr lang="ko-KR" altLang="en-US" sz="1200" b="1" dirty="0"/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660400" y="4483100"/>
            <a:ext cx="190500" cy="25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16" y="4211901"/>
            <a:ext cx="81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#of Time</a:t>
            </a:r>
          </a:p>
          <a:p>
            <a:r>
              <a:rPr lang="en-US" altLang="ko-KR" sz="1200" dirty="0"/>
              <a:t>bins</a:t>
            </a:r>
            <a:endParaRPr lang="ko-KR" altLang="en-US" sz="12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4" y="3212110"/>
            <a:ext cx="939924" cy="92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145" y="3198021"/>
            <a:ext cx="974725" cy="9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579" y="3228922"/>
            <a:ext cx="926986" cy="98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56" y="3214408"/>
            <a:ext cx="837690" cy="93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008" name="그룹 42007"/>
          <p:cNvGrpSpPr/>
          <p:nvPr/>
        </p:nvGrpSpPr>
        <p:grpSpPr>
          <a:xfrm>
            <a:off x="873572" y="3467100"/>
            <a:ext cx="2569716" cy="419100"/>
            <a:chOff x="873572" y="3467100"/>
            <a:chExt cx="2569716" cy="419100"/>
          </a:xfrm>
        </p:grpSpPr>
        <p:sp>
          <p:nvSpPr>
            <p:cNvPr id="42001" name="직사각형 42000"/>
            <p:cNvSpPr/>
            <p:nvPr/>
          </p:nvSpPr>
          <p:spPr>
            <a:xfrm>
              <a:off x="873572" y="3626573"/>
              <a:ext cx="566608" cy="19104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2007" name="그룹 42006"/>
            <p:cNvGrpSpPr/>
            <p:nvPr/>
          </p:nvGrpSpPr>
          <p:grpSpPr>
            <a:xfrm>
              <a:off x="1242490" y="3467100"/>
              <a:ext cx="2200798" cy="419100"/>
              <a:chOff x="1242490" y="3467100"/>
              <a:chExt cx="2200798" cy="419100"/>
            </a:xfrm>
          </p:grpSpPr>
          <p:grpSp>
            <p:nvGrpSpPr>
              <p:cNvPr id="42005" name="그룹 42004"/>
              <p:cNvGrpSpPr/>
              <p:nvPr/>
            </p:nvGrpSpPr>
            <p:grpSpPr>
              <a:xfrm>
                <a:off x="3193171" y="3626573"/>
                <a:ext cx="250117" cy="259627"/>
                <a:chOff x="3193171" y="3626573"/>
                <a:chExt cx="250117" cy="259627"/>
              </a:xfrm>
            </p:grpSpPr>
            <p:sp>
              <p:nvSpPr>
                <p:cNvPr id="26" name="자유형 25"/>
                <p:cNvSpPr/>
                <p:nvPr/>
              </p:nvSpPr>
              <p:spPr>
                <a:xfrm>
                  <a:off x="3269456" y="3626573"/>
                  <a:ext cx="173832" cy="245340"/>
                </a:xfrm>
                <a:custGeom>
                  <a:avLst/>
                  <a:gdLst>
                    <a:gd name="connsiteX0" fmla="*/ 28575 w 173832"/>
                    <a:gd name="connsiteY0" fmla="*/ 71 h 245340"/>
                    <a:gd name="connsiteX1" fmla="*/ 16669 w 173832"/>
                    <a:gd name="connsiteY1" fmla="*/ 2452 h 245340"/>
                    <a:gd name="connsiteX2" fmla="*/ 9525 w 173832"/>
                    <a:gd name="connsiteY2" fmla="*/ 4833 h 245340"/>
                    <a:gd name="connsiteX3" fmla="*/ 7144 w 173832"/>
                    <a:gd name="connsiteY3" fmla="*/ 11977 h 245340"/>
                    <a:gd name="connsiteX4" fmla="*/ 0 w 173832"/>
                    <a:gd name="connsiteY4" fmla="*/ 26265 h 245340"/>
                    <a:gd name="connsiteX5" fmla="*/ 2382 w 173832"/>
                    <a:gd name="connsiteY5" fmla="*/ 47696 h 245340"/>
                    <a:gd name="connsiteX6" fmla="*/ 4763 w 173832"/>
                    <a:gd name="connsiteY6" fmla="*/ 54840 h 245340"/>
                    <a:gd name="connsiteX7" fmla="*/ 26194 w 173832"/>
                    <a:gd name="connsiteY7" fmla="*/ 66746 h 245340"/>
                    <a:gd name="connsiteX8" fmla="*/ 38100 w 173832"/>
                    <a:gd name="connsiteY8" fmla="*/ 88177 h 245340"/>
                    <a:gd name="connsiteX9" fmla="*/ 42863 w 173832"/>
                    <a:gd name="connsiteY9" fmla="*/ 111990 h 245340"/>
                    <a:gd name="connsiteX10" fmla="*/ 54769 w 173832"/>
                    <a:gd name="connsiteY10" fmla="*/ 126277 h 245340"/>
                    <a:gd name="connsiteX11" fmla="*/ 64294 w 173832"/>
                    <a:gd name="connsiteY11" fmla="*/ 138183 h 245340"/>
                    <a:gd name="connsiteX12" fmla="*/ 73819 w 173832"/>
                    <a:gd name="connsiteY12" fmla="*/ 150090 h 245340"/>
                    <a:gd name="connsiteX13" fmla="*/ 90488 w 173832"/>
                    <a:gd name="connsiteY13" fmla="*/ 169140 h 245340"/>
                    <a:gd name="connsiteX14" fmla="*/ 102394 w 173832"/>
                    <a:gd name="connsiteY14" fmla="*/ 190571 h 245340"/>
                    <a:gd name="connsiteX15" fmla="*/ 107157 w 173832"/>
                    <a:gd name="connsiteY15" fmla="*/ 197715 h 245340"/>
                    <a:gd name="connsiteX16" fmla="*/ 111919 w 173832"/>
                    <a:gd name="connsiteY16" fmla="*/ 212002 h 245340"/>
                    <a:gd name="connsiteX17" fmla="*/ 128588 w 173832"/>
                    <a:gd name="connsiteY17" fmla="*/ 233433 h 245340"/>
                    <a:gd name="connsiteX18" fmla="*/ 135732 w 173832"/>
                    <a:gd name="connsiteY18" fmla="*/ 238196 h 245340"/>
                    <a:gd name="connsiteX19" fmla="*/ 150019 w 173832"/>
                    <a:gd name="connsiteY19" fmla="*/ 242958 h 245340"/>
                    <a:gd name="connsiteX20" fmla="*/ 157163 w 173832"/>
                    <a:gd name="connsiteY20" fmla="*/ 245340 h 245340"/>
                    <a:gd name="connsiteX21" fmla="*/ 164307 w 173832"/>
                    <a:gd name="connsiteY21" fmla="*/ 242958 h 245340"/>
                    <a:gd name="connsiteX22" fmla="*/ 166688 w 173832"/>
                    <a:gd name="connsiteY22" fmla="*/ 235815 h 245340"/>
                    <a:gd name="connsiteX23" fmla="*/ 171450 w 173832"/>
                    <a:gd name="connsiteY23" fmla="*/ 228671 h 245340"/>
                    <a:gd name="connsiteX24" fmla="*/ 173832 w 173832"/>
                    <a:gd name="connsiteY24" fmla="*/ 204858 h 245340"/>
                    <a:gd name="connsiteX25" fmla="*/ 169069 w 173832"/>
                    <a:gd name="connsiteY25" fmla="*/ 176283 h 245340"/>
                    <a:gd name="connsiteX26" fmla="*/ 152400 w 173832"/>
                    <a:gd name="connsiteY26" fmla="*/ 154852 h 245340"/>
                    <a:gd name="connsiteX27" fmla="*/ 142875 w 173832"/>
                    <a:gd name="connsiteY27" fmla="*/ 133421 h 245340"/>
                    <a:gd name="connsiteX28" fmla="*/ 135732 w 173832"/>
                    <a:gd name="connsiteY28" fmla="*/ 119133 h 245340"/>
                    <a:gd name="connsiteX29" fmla="*/ 133350 w 173832"/>
                    <a:gd name="connsiteY29" fmla="*/ 111990 h 245340"/>
                    <a:gd name="connsiteX30" fmla="*/ 126207 w 173832"/>
                    <a:gd name="connsiteY30" fmla="*/ 104846 h 245340"/>
                    <a:gd name="connsiteX31" fmla="*/ 121444 w 173832"/>
                    <a:gd name="connsiteY31" fmla="*/ 97702 h 245340"/>
                    <a:gd name="connsiteX32" fmla="*/ 114300 w 173832"/>
                    <a:gd name="connsiteY32" fmla="*/ 92940 h 245340"/>
                    <a:gd name="connsiteX33" fmla="*/ 100013 w 173832"/>
                    <a:gd name="connsiteY33" fmla="*/ 81033 h 245340"/>
                    <a:gd name="connsiteX34" fmla="*/ 95250 w 173832"/>
                    <a:gd name="connsiteY34" fmla="*/ 73890 h 245340"/>
                    <a:gd name="connsiteX35" fmla="*/ 92869 w 173832"/>
                    <a:gd name="connsiteY35" fmla="*/ 66746 h 245340"/>
                    <a:gd name="connsiteX36" fmla="*/ 85725 w 173832"/>
                    <a:gd name="connsiteY36" fmla="*/ 59602 h 245340"/>
                    <a:gd name="connsiteX37" fmla="*/ 83344 w 173832"/>
                    <a:gd name="connsiteY37" fmla="*/ 52458 h 245340"/>
                    <a:gd name="connsiteX38" fmla="*/ 85725 w 173832"/>
                    <a:gd name="connsiteY38" fmla="*/ 42933 h 245340"/>
                    <a:gd name="connsiteX39" fmla="*/ 92869 w 173832"/>
                    <a:gd name="connsiteY39" fmla="*/ 28646 h 245340"/>
                    <a:gd name="connsiteX40" fmla="*/ 90488 w 173832"/>
                    <a:gd name="connsiteY40" fmla="*/ 14358 h 245340"/>
                    <a:gd name="connsiteX41" fmla="*/ 83344 w 173832"/>
                    <a:gd name="connsiteY41" fmla="*/ 9596 h 245340"/>
                    <a:gd name="connsiteX42" fmla="*/ 73819 w 173832"/>
                    <a:gd name="connsiteY42" fmla="*/ 4833 h 245340"/>
                    <a:gd name="connsiteX43" fmla="*/ 28575 w 173832"/>
                    <a:gd name="connsiteY43" fmla="*/ 71 h 245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173832" h="245340">
                      <a:moveTo>
                        <a:pt x="28575" y="71"/>
                      </a:moveTo>
                      <a:cubicBezTo>
                        <a:pt x="19050" y="-326"/>
                        <a:pt x="20595" y="1470"/>
                        <a:pt x="16669" y="2452"/>
                      </a:cubicBezTo>
                      <a:cubicBezTo>
                        <a:pt x="14234" y="3061"/>
                        <a:pt x="11300" y="3058"/>
                        <a:pt x="9525" y="4833"/>
                      </a:cubicBezTo>
                      <a:cubicBezTo>
                        <a:pt x="7750" y="6608"/>
                        <a:pt x="8266" y="9732"/>
                        <a:pt x="7144" y="11977"/>
                      </a:cubicBezTo>
                      <a:cubicBezTo>
                        <a:pt x="-2091" y="30450"/>
                        <a:pt x="5990" y="8301"/>
                        <a:pt x="0" y="26265"/>
                      </a:cubicBezTo>
                      <a:cubicBezTo>
                        <a:pt x="794" y="33409"/>
                        <a:pt x="1200" y="40606"/>
                        <a:pt x="2382" y="47696"/>
                      </a:cubicBezTo>
                      <a:cubicBezTo>
                        <a:pt x="2795" y="50172"/>
                        <a:pt x="2988" y="53065"/>
                        <a:pt x="4763" y="54840"/>
                      </a:cubicBezTo>
                      <a:cubicBezTo>
                        <a:pt x="12951" y="63029"/>
                        <a:pt x="17211" y="63752"/>
                        <a:pt x="26194" y="66746"/>
                      </a:cubicBezTo>
                      <a:cubicBezTo>
                        <a:pt x="37111" y="83122"/>
                        <a:pt x="33909" y="75603"/>
                        <a:pt x="38100" y="88177"/>
                      </a:cubicBezTo>
                      <a:cubicBezTo>
                        <a:pt x="38301" y="89584"/>
                        <a:pt x="39841" y="107458"/>
                        <a:pt x="42863" y="111990"/>
                      </a:cubicBezTo>
                      <a:cubicBezTo>
                        <a:pt x="53397" y="127791"/>
                        <a:pt x="46978" y="110693"/>
                        <a:pt x="54769" y="126277"/>
                      </a:cubicBezTo>
                      <a:cubicBezTo>
                        <a:pt x="60519" y="137779"/>
                        <a:pt x="52252" y="130156"/>
                        <a:pt x="64294" y="138183"/>
                      </a:cubicBezTo>
                      <a:cubicBezTo>
                        <a:pt x="69655" y="154269"/>
                        <a:pt x="62220" y="136834"/>
                        <a:pt x="73819" y="150090"/>
                      </a:cubicBezTo>
                      <a:cubicBezTo>
                        <a:pt x="93266" y="172315"/>
                        <a:pt x="74414" y="158423"/>
                        <a:pt x="90488" y="169140"/>
                      </a:cubicBezTo>
                      <a:cubicBezTo>
                        <a:pt x="94679" y="181713"/>
                        <a:pt x="91477" y="174196"/>
                        <a:pt x="102394" y="190571"/>
                      </a:cubicBezTo>
                      <a:lnTo>
                        <a:pt x="107157" y="197715"/>
                      </a:lnTo>
                      <a:cubicBezTo>
                        <a:pt x="108744" y="202477"/>
                        <a:pt x="109135" y="207825"/>
                        <a:pt x="111919" y="212002"/>
                      </a:cubicBezTo>
                      <a:cubicBezTo>
                        <a:pt x="118559" y="221963"/>
                        <a:pt x="120192" y="226437"/>
                        <a:pt x="128588" y="233433"/>
                      </a:cubicBezTo>
                      <a:cubicBezTo>
                        <a:pt x="130787" y="235265"/>
                        <a:pt x="133117" y="237034"/>
                        <a:pt x="135732" y="238196"/>
                      </a:cubicBezTo>
                      <a:cubicBezTo>
                        <a:pt x="140319" y="240235"/>
                        <a:pt x="145257" y="241371"/>
                        <a:pt x="150019" y="242958"/>
                      </a:cubicBezTo>
                      <a:lnTo>
                        <a:pt x="157163" y="245340"/>
                      </a:lnTo>
                      <a:cubicBezTo>
                        <a:pt x="159544" y="244546"/>
                        <a:pt x="162532" y="244733"/>
                        <a:pt x="164307" y="242958"/>
                      </a:cubicBezTo>
                      <a:cubicBezTo>
                        <a:pt x="166082" y="241183"/>
                        <a:pt x="165566" y="238060"/>
                        <a:pt x="166688" y="235815"/>
                      </a:cubicBezTo>
                      <a:cubicBezTo>
                        <a:pt x="167968" y="233255"/>
                        <a:pt x="169863" y="231052"/>
                        <a:pt x="171450" y="228671"/>
                      </a:cubicBezTo>
                      <a:cubicBezTo>
                        <a:pt x="172244" y="220733"/>
                        <a:pt x="173832" y="212835"/>
                        <a:pt x="173832" y="204858"/>
                      </a:cubicBezTo>
                      <a:cubicBezTo>
                        <a:pt x="173832" y="201715"/>
                        <a:pt x="172794" y="182988"/>
                        <a:pt x="169069" y="176283"/>
                      </a:cubicBezTo>
                      <a:cubicBezTo>
                        <a:pt x="161949" y="163467"/>
                        <a:pt x="161077" y="163529"/>
                        <a:pt x="152400" y="154852"/>
                      </a:cubicBezTo>
                      <a:cubicBezTo>
                        <a:pt x="146733" y="137850"/>
                        <a:pt x="150423" y="144742"/>
                        <a:pt x="142875" y="133421"/>
                      </a:cubicBezTo>
                      <a:cubicBezTo>
                        <a:pt x="136894" y="115474"/>
                        <a:pt x="144959" y="137587"/>
                        <a:pt x="135732" y="119133"/>
                      </a:cubicBezTo>
                      <a:cubicBezTo>
                        <a:pt x="134609" y="116888"/>
                        <a:pt x="134742" y="114078"/>
                        <a:pt x="133350" y="111990"/>
                      </a:cubicBezTo>
                      <a:cubicBezTo>
                        <a:pt x="131482" y="109188"/>
                        <a:pt x="128363" y="107433"/>
                        <a:pt x="126207" y="104846"/>
                      </a:cubicBezTo>
                      <a:cubicBezTo>
                        <a:pt x="124375" y="102647"/>
                        <a:pt x="123468" y="99726"/>
                        <a:pt x="121444" y="97702"/>
                      </a:cubicBezTo>
                      <a:cubicBezTo>
                        <a:pt x="119420" y="95678"/>
                        <a:pt x="116499" y="94772"/>
                        <a:pt x="114300" y="92940"/>
                      </a:cubicBezTo>
                      <a:cubicBezTo>
                        <a:pt x="95958" y="77655"/>
                        <a:pt x="117757" y="92863"/>
                        <a:pt x="100013" y="81033"/>
                      </a:cubicBezTo>
                      <a:cubicBezTo>
                        <a:pt x="98425" y="78652"/>
                        <a:pt x="96530" y="76450"/>
                        <a:pt x="95250" y="73890"/>
                      </a:cubicBezTo>
                      <a:cubicBezTo>
                        <a:pt x="94127" y="71645"/>
                        <a:pt x="94261" y="68835"/>
                        <a:pt x="92869" y="66746"/>
                      </a:cubicBezTo>
                      <a:cubicBezTo>
                        <a:pt x="91001" y="63944"/>
                        <a:pt x="88106" y="61983"/>
                        <a:pt x="85725" y="59602"/>
                      </a:cubicBezTo>
                      <a:cubicBezTo>
                        <a:pt x="84931" y="57221"/>
                        <a:pt x="83344" y="54968"/>
                        <a:pt x="83344" y="52458"/>
                      </a:cubicBezTo>
                      <a:cubicBezTo>
                        <a:pt x="83344" y="49185"/>
                        <a:pt x="84826" y="46080"/>
                        <a:pt x="85725" y="42933"/>
                      </a:cubicBezTo>
                      <a:cubicBezTo>
                        <a:pt x="88189" y="34310"/>
                        <a:pt x="87654" y="36470"/>
                        <a:pt x="92869" y="28646"/>
                      </a:cubicBezTo>
                      <a:cubicBezTo>
                        <a:pt x="92075" y="23883"/>
                        <a:pt x="92647" y="18677"/>
                        <a:pt x="90488" y="14358"/>
                      </a:cubicBezTo>
                      <a:cubicBezTo>
                        <a:pt x="89208" y="11798"/>
                        <a:pt x="85829" y="11016"/>
                        <a:pt x="83344" y="9596"/>
                      </a:cubicBezTo>
                      <a:cubicBezTo>
                        <a:pt x="80262" y="7835"/>
                        <a:pt x="77082" y="6231"/>
                        <a:pt x="73819" y="4833"/>
                      </a:cubicBezTo>
                      <a:cubicBezTo>
                        <a:pt x="58308" y="-1815"/>
                        <a:pt x="38100" y="468"/>
                        <a:pt x="28575" y="7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자유형 26"/>
                <p:cNvSpPr/>
                <p:nvPr/>
              </p:nvSpPr>
              <p:spPr>
                <a:xfrm>
                  <a:off x="3193171" y="3729038"/>
                  <a:ext cx="181331" cy="157162"/>
                </a:xfrm>
                <a:custGeom>
                  <a:avLst/>
                  <a:gdLst>
                    <a:gd name="connsiteX0" fmla="*/ 14373 w 181331"/>
                    <a:gd name="connsiteY0" fmla="*/ 7143 h 157162"/>
                    <a:gd name="connsiteX1" fmla="*/ 4848 w 181331"/>
                    <a:gd name="connsiteY1" fmla="*/ 19050 h 157162"/>
                    <a:gd name="connsiteX2" fmla="*/ 85 w 181331"/>
                    <a:gd name="connsiteY2" fmla="*/ 26193 h 157162"/>
                    <a:gd name="connsiteX3" fmla="*/ 2467 w 181331"/>
                    <a:gd name="connsiteY3" fmla="*/ 38100 h 157162"/>
                    <a:gd name="connsiteX4" fmla="*/ 11992 w 181331"/>
                    <a:gd name="connsiteY4" fmla="*/ 59531 h 157162"/>
                    <a:gd name="connsiteX5" fmla="*/ 16754 w 181331"/>
                    <a:gd name="connsiteY5" fmla="*/ 73818 h 157162"/>
                    <a:gd name="connsiteX6" fmla="*/ 19135 w 181331"/>
                    <a:gd name="connsiteY6" fmla="*/ 102393 h 157162"/>
                    <a:gd name="connsiteX7" fmla="*/ 26279 w 181331"/>
                    <a:gd name="connsiteY7" fmla="*/ 111918 h 157162"/>
                    <a:gd name="connsiteX8" fmla="*/ 38185 w 181331"/>
                    <a:gd name="connsiteY8" fmla="*/ 123825 h 157162"/>
                    <a:gd name="connsiteX9" fmla="*/ 50092 w 181331"/>
                    <a:gd name="connsiteY9" fmla="*/ 135731 h 157162"/>
                    <a:gd name="connsiteX10" fmla="*/ 71523 w 181331"/>
                    <a:gd name="connsiteY10" fmla="*/ 147637 h 157162"/>
                    <a:gd name="connsiteX11" fmla="*/ 138198 w 181331"/>
                    <a:gd name="connsiteY11" fmla="*/ 150018 h 157162"/>
                    <a:gd name="connsiteX12" fmla="*/ 150104 w 181331"/>
                    <a:gd name="connsiteY12" fmla="*/ 152400 h 157162"/>
                    <a:gd name="connsiteX13" fmla="*/ 164392 w 181331"/>
                    <a:gd name="connsiteY13" fmla="*/ 157162 h 157162"/>
                    <a:gd name="connsiteX14" fmla="*/ 178679 w 181331"/>
                    <a:gd name="connsiteY14" fmla="*/ 154781 h 157162"/>
                    <a:gd name="connsiteX15" fmla="*/ 181060 w 181331"/>
                    <a:gd name="connsiteY15" fmla="*/ 147637 h 157162"/>
                    <a:gd name="connsiteX16" fmla="*/ 171535 w 181331"/>
                    <a:gd name="connsiteY16" fmla="*/ 133350 h 157162"/>
                    <a:gd name="connsiteX17" fmla="*/ 157248 w 181331"/>
                    <a:gd name="connsiteY17" fmla="*/ 121443 h 157162"/>
                    <a:gd name="connsiteX18" fmla="*/ 142960 w 181331"/>
                    <a:gd name="connsiteY18" fmla="*/ 109537 h 157162"/>
                    <a:gd name="connsiteX19" fmla="*/ 119148 w 181331"/>
                    <a:gd name="connsiteY19" fmla="*/ 73818 h 157162"/>
                    <a:gd name="connsiteX20" fmla="*/ 109623 w 181331"/>
                    <a:gd name="connsiteY20" fmla="*/ 59531 h 157162"/>
                    <a:gd name="connsiteX21" fmla="*/ 104860 w 181331"/>
                    <a:gd name="connsiteY21" fmla="*/ 52387 h 157162"/>
                    <a:gd name="connsiteX22" fmla="*/ 92954 w 181331"/>
                    <a:gd name="connsiteY22" fmla="*/ 30956 h 157162"/>
                    <a:gd name="connsiteX23" fmla="*/ 85810 w 181331"/>
                    <a:gd name="connsiteY23" fmla="*/ 26193 h 157162"/>
                    <a:gd name="connsiteX24" fmla="*/ 81048 w 181331"/>
                    <a:gd name="connsiteY24" fmla="*/ 19050 h 157162"/>
                    <a:gd name="connsiteX25" fmla="*/ 66760 w 181331"/>
                    <a:gd name="connsiteY25" fmla="*/ 9525 h 157162"/>
                    <a:gd name="connsiteX26" fmla="*/ 52473 w 181331"/>
                    <a:gd name="connsiteY26" fmla="*/ 4762 h 157162"/>
                    <a:gd name="connsiteX27" fmla="*/ 35804 w 181331"/>
                    <a:gd name="connsiteY27" fmla="*/ 0 h 157162"/>
                    <a:gd name="connsiteX28" fmla="*/ 14373 w 181331"/>
                    <a:gd name="connsiteY28" fmla="*/ 7143 h 157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81331" h="157162">
                      <a:moveTo>
                        <a:pt x="14373" y="7143"/>
                      </a:moveTo>
                      <a:cubicBezTo>
                        <a:pt x="9214" y="10318"/>
                        <a:pt x="7898" y="14984"/>
                        <a:pt x="4848" y="19050"/>
                      </a:cubicBezTo>
                      <a:cubicBezTo>
                        <a:pt x="3131" y="21339"/>
                        <a:pt x="440" y="23353"/>
                        <a:pt x="85" y="26193"/>
                      </a:cubicBezTo>
                      <a:cubicBezTo>
                        <a:pt x="-417" y="30209"/>
                        <a:pt x="1402" y="34195"/>
                        <a:pt x="2467" y="38100"/>
                      </a:cubicBezTo>
                      <a:cubicBezTo>
                        <a:pt x="6391" y="52488"/>
                        <a:pt x="5438" y="49701"/>
                        <a:pt x="11992" y="59531"/>
                      </a:cubicBezTo>
                      <a:cubicBezTo>
                        <a:pt x="13579" y="64293"/>
                        <a:pt x="16337" y="68815"/>
                        <a:pt x="16754" y="73818"/>
                      </a:cubicBezTo>
                      <a:cubicBezTo>
                        <a:pt x="17548" y="83343"/>
                        <a:pt x="16817" y="93120"/>
                        <a:pt x="19135" y="102393"/>
                      </a:cubicBezTo>
                      <a:cubicBezTo>
                        <a:pt x="20098" y="106243"/>
                        <a:pt x="23972" y="108689"/>
                        <a:pt x="26279" y="111918"/>
                      </a:cubicBezTo>
                      <a:cubicBezTo>
                        <a:pt x="33495" y="122020"/>
                        <a:pt x="27795" y="116897"/>
                        <a:pt x="38185" y="123825"/>
                      </a:cubicBezTo>
                      <a:cubicBezTo>
                        <a:pt x="46358" y="140170"/>
                        <a:pt x="37963" y="128992"/>
                        <a:pt x="50092" y="135731"/>
                      </a:cubicBezTo>
                      <a:cubicBezTo>
                        <a:pt x="54480" y="138169"/>
                        <a:pt x="64206" y="147165"/>
                        <a:pt x="71523" y="147637"/>
                      </a:cubicBezTo>
                      <a:cubicBezTo>
                        <a:pt x="93716" y="149069"/>
                        <a:pt x="115973" y="149224"/>
                        <a:pt x="138198" y="150018"/>
                      </a:cubicBezTo>
                      <a:cubicBezTo>
                        <a:pt x="142167" y="150812"/>
                        <a:pt x="146199" y="151335"/>
                        <a:pt x="150104" y="152400"/>
                      </a:cubicBezTo>
                      <a:cubicBezTo>
                        <a:pt x="154947" y="153721"/>
                        <a:pt x="164392" y="157162"/>
                        <a:pt x="164392" y="157162"/>
                      </a:cubicBezTo>
                      <a:cubicBezTo>
                        <a:pt x="169154" y="156368"/>
                        <a:pt x="174487" y="157176"/>
                        <a:pt x="178679" y="154781"/>
                      </a:cubicBezTo>
                      <a:cubicBezTo>
                        <a:pt x="180858" y="153536"/>
                        <a:pt x="181854" y="150018"/>
                        <a:pt x="181060" y="147637"/>
                      </a:cubicBezTo>
                      <a:cubicBezTo>
                        <a:pt x="179250" y="142207"/>
                        <a:pt x="175582" y="137398"/>
                        <a:pt x="171535" y="133350"/>
                      </a:cubicBezTo>
                      <a:cubicBezTo>
                        <a:pt x="150686" y="112498"/>
                        <a:pt x="177123" y="138005"/>
                        <a:pt x="157248" y="121443"/>
                      </a:cubicBezTo>
                      <a:cubicBezTo>
                        <a:pt x="138912" y="106164"/>
                        <a:pt x="160698" y="121363"/>
                        <a:pt x="142960" y="109537"/>
                      </a:cubicBezTo>
                      <a:lnTo>
                        <a:pt x="119148" y="73818"/>
                      </a:lnTo>
                      <a:lnTo>
                        <a:pt x="109623" y="59531"/>
                      </a:lnTo>
                      <a:lnTo>
                        <a:pt x="104860" y="52387"/>
                      </a:lnTo>
                      <a:cubicBezTo>
                        <a:pt x="102379" y="44942"/>
                        <a:pt x="99973" y="35636"/>
                        <a:pt x="92954" y="30956"/>
                      </a:cubicBezTo>
                      <a:lnTo>
                        <a:pt x="85810" y="26193"/>
                      </a:lnTo>
                      <a:cubicBezTo>
                        <a:pt x="84223" y="23812"/>
                        <a:pt x="83202" y="20934"/>
                        <a:pt x="81048" y="19050"/>
                      </a:cubicBezTo>
                      <a:cubicBezTo>
                        <a:pt x="76740" y="15281"/>
                        <a:pt x="72190" y="11335"/>
                        <a:pt x="66760" y="9525"/>
                      </a:cubicBezTo>
                      <a:cubicBezTo>
                        <a:pt x="61998" y="7937"/>
                        <a:pt x="57343" y="5979"/>
                        <a:pt x="52473" y="4762"/>
                      </a:cubicBezTo>
                      <a:cubicBezTo>
                        <a:pt x="40513" y="1772"/>
                        <a:pt x="46053" y="3416"/>
                        <a:pt x="35804" y="0"/>
                      </a:cubicBezTo>
                      <a:cubicBezTo>
                        <a:pt x="24557" y="2811"/>
                        <a:pt x="19532" y="3968"/>
                        <a:pt x="14373" y="714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2006" name="그룹 42005"/>
              <p:cNvGrpSpPr/>
              <p:nvPr/>
            </p:nvGrpSpPr>
            <p:grpSpPr>
              <a:xfrm>
                <a:off x="1242490" y="3467100"/>
                <a:ext cx="2053160" cy="321469"/>
                <a:chOff x="1242490" y="3467100"/>
                <a:chExt cx="2053160" cy="321469"/>
              </a:xfrm>
            </p:grpSpPr>
            <p:cxnSp>
              <p:nvCxnSpPr>
                <p:cNvPr id="30" name="직선 화살표 연결선 29"/>
                <p:cNvCxnSpPr>
                  <a:stCxn id="27" idx="4"/>
                </p:cNvCxnSpPr>
                <p:nvPr/>
              </p:nvCxnSpPr>
              <p:spPr>
                <a:xfrm flipH="1" flipV="1">
                  <a:off x="2620932" y="3618520"/>
                  <a:ext cx="584231" cy="170049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84" name="직선 연결선 41983"/>
                <p:cNvCxnSpPr>
                  <a:stCxn id="26" idx="7"/>
                  <a:endCxn id="41986" idx="1"/>
                </p:cNvCxnSpPr>
                <p:nvPr/>
              </p:nvCxnSpPr>
              <p:spPr>
                <a:xfrm flipH="1" flipV="1">
                  <a:off x="2781594" y="3675889"/>
                  <a:ext cx="514056" cy="1743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999" name="자유형 41998"/>
                <p:cNvSpPr/>
                <p:nvPr/>
              </p:nvSpPr>
              <p:spPr>
                <a:xfrm>
                  <a:off x="1333500" y="3467100"/>
                  <a:ext cx="1308100" cy="158750"/>
                </a:xfrm>
                <a:custGeom>
                  <a:avLst/>
                  <a:gdLst>
                    <a:gd name="connsiteX0" fmla="*/ 1308100 w 1308100"/>
                    <a:gd name="connsiteY0" fmla="*/ 158750 h 158750"/>
                    <a:gd name="connsiteX1" fmla="*/ 1257300 w 1308100"/>
                    <a:gd name="connsiteY1" fmla="*/ 146050 h 158750"/>
                    <a:gd name="connsiteX2" fmla="*/ 1206500 w 1308100"/>
                    <a:gd name="connsiteY2" fmla="*/ 133350 h 158750"/>
                    <a:gd name="connsiteX3" fmla="*/ 1168400 w 1308100"/>
                    <a:gd name="connsiteY3" fmla="*/ 120650 h 158750"/>
                    <a:gd name="connsiteX4" fmla="*/ 1149350 w 1308100"/>
                    <a:gd name="connsiteY4" fmla="*/ 114300 h 158750"/>
                    <a:gd name="connsiteX5" fmla="*/ 1123950 w 1308100"/>
                    <a:gd name="connsiteY5" fmla="*/ 107950 h 158750"/>
                    <a:gd name="connsiteX6" fmla="*/ 1079500 w 1308100"/>
                    <a:gd name="connsiteY6" fmla="*/ 95250 h 158750"/>
                    <a:gd name="connsiteX7" fmla="*/ 1047750 w 1308100"/>
                    <a:gd name="connsiteY7" fmla="*/ 88900 h 158750"/>
                    <a:gd name="connsiteX8" fmla="*/ 1009650 w 1308100"/>
                    <a:gd name="connsiteY8" fmla="*/ 76200 h 158750"/>
                    <a:gd name="connsiteX9" fmla="*/ 958850 w 1308100"/>
                    <a:gd name="connsiteY9" fmla="*/ 63500 h 158750"/>
                    <a:gd name="connsiteX10" fmla="*/ 914400 w 1308100"/>
                    <a:gd name="connsiteY10" fmla="*/ 50800 h 158750"/>
                    <a:gd name="connsiteX11" fmla="*/ 844550 w 1308100"/>
                    <a:gd name="connsiteY11" fmla="*/ 44450 h 158750"/>
                    <a:gd name="connsiteX12" fmla="*/ 755650 w 1308100"/>
                    <a:gd name="connsiteY12" fmla="*/ 31750 h 158750"/>
                    <a:gd name="connsiteX13" fmla="*/ 698500 w 1308100"/>
                    <a:gd name="connsiteY13" fmla="*/ 19050 h 158750"/>
                    <a:gd name="connsiteX14" fmla="*/ 660400 w 1308100"/>
                    <a:gd name="connsiteY14" fmla="*/ 12700 h 158750"/>
                    <a:gd name="connsiteX15" fmla="*/ 495300 w 1308100"/>
                    <a:gd name="connsiteY15" fmla="*/ 0 h 158750"/>
                    <a:gd name="connsiteX16" fmla="*/ 266700 w 1308100"/>
                    <a:gd name="connsiteY16" fmla="*/ 12700 h 158750"/>
                    <a:gd name="connsiteX17" fmla="*/ 222250 w 1308100"/>
                    <a:gd name="connsiteY17" fmla="*/ 19050 h 158750"/>
                    <a:gd name="connsiteX18" fmla="*/ 139700 w 1308100"/>
                    <a:gd name="connsiteY18" fmla="*/ 31750 h 158750"/>
                    <a:gd name="connsiteX19" fmla="*/ 101600 w 1308100"/>
                    <a:gd name="connsiteY19" fmla="*/ 44450 h 158750"/>
                    <a:gd name="connsiteX20" fmla="*/ 82550 w 1308100"/>
                    <a:gd name="connsiteY20" fmla="*/ 50800 h 158750"/>
                    <a:gd name="connsiteX21" fmla="*/ 25400 w 1308100"/>
                    <a:gd name="connsiteY21" fmla="*/ 76200 h 158750"/>
                    <a:gd name="connsiteX22" fmla="*/ 0 w 1308100"/>
                    <a:gd name="connsiteY22" fmla="*/ 82550 h 158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308100" h="158750">
                      <a:moveTo>
                        <a:pt x="1308100" y="158750"/>
                      </a:moveTo>
                      <a:cubicBezTo>
                        <a:pt x="1230430" y="143216"/>
                        <a:pt x="1310997" y="160695"/>
                        <a:pt x="1257300" y="146050"/>
                      </a:cubicBezTo>
                      <a:cubicBezTo>
                        <a:pt x="1240461" y="141457"/>
                        <a:pt x="1223059" y="138870"/>
                        <a:pt x="1206500" y="133350"/>
                      </a:cubicBezTo>
                      <a:lnTo>
                        <a:pt x="1168400" y="120650"/>
                      </a:lnTo>
                      <a:cubicBezTo>
                        <a:pt x="1162050" y="118533"/>
                        <a:pt x="1155844" y="115923"/>
                        <a:pt x="1149350" y="114300"/>
                      </a:cubicBezTo>
                      <a:cubicBezTo>
                        <a:pt x="1140883" y="112183"/>
                        <a:pt x="1132341" y="110348"/>
                        <a:pt x="1123950" y="107950"/>
                      </a:cubicBezTo>
                      <a:cubicBezTo>
                        <a:pt x="1086825" y="97343"/>
                        <a:pt x="1124165" y="105176"/>
                        <a:pt x="1079500" y="95250"/>
                      </a:cubicBezTo>
                      <a:cubicBezTo>
                        <a:pt x="1068964" y="92909"/>
                        <a:pt x="1058163" y="91740"/>
                        <a:pt x="1047750" y="88900"/>
                      </a:cubicBezTo>
                      <a:cubicBezTo>
                        <a:pt x="1034835" y="85378"/>
                        <a:pt x="1022637" y="79447"/>
                        <a:pt x="1009650" y="76200"/>
                      </a:cubicBezTo>
                      <a:cubicBezTo>
                        <a:pt x="992717" y="71967"/>
                        <a:pt x="975409" y="69020"/>
                        <a:pt x="958850" y="63500"/>
                      </a:cubicBezTo>
                      <a:cubicBezTo>
                        <a:pt x="945790" y="59147"/>
                        <a:pt x="927689" y="52572"/>
                        <a:pt x="914400" y="50800"/>
                      </a:cubicBezTo>
                      <a:cubicBezTo>
                        <a:pt x="891226" y="47710"/>
                        <a:pt x="867833" y="46567"/>
                        <a:pt x="844550" y="44450"/>
                      </a:cubicBezTo>
                      <a:cubicBezTo>
                        <a:pt x="800605" y="29802"/>
                        <a:pt x="841651" y="41868"/>
                        <a:pt x="755650" y="31750"/>
                      </a:cubicBezTo>
                      <a:cubicBezTo>
                        <a:pt x="668005" y="21439"/>
                        <a:pt x="752089" y="30959"/>
                        <a:pt x="698500" y="19050"/>
                      </a:cubicBezTo>
                      <a:cubicBezTo>
                        <a:pt x="685931" y="16257"/>
                        <a:pt x="673146" y="14521"/>
                        <a:pt x="660400" y="12700"/>
                      </a:cubicBezTo>
                      <a:cubicBezTo>
                        <a:pt x="589872" y="2625"/>
                        <a:pt x="586086" y="5044"/>
                        <a:pt x="495300" y="0"/>
                      </a:cubicBezTo>
                      <a:cubicBezTo>
                        <a:pt x="427525" y="3081"/>
                        <a:pt x="337342" y="5972"/>
                        <a:pt x="266700" y="12700"/>
                      </a:cubicBezTo>
                      <a:cubicBezTo>
                        <a:pt x="251800" y="14119"/>
                        <a:pt x="237067" y="16933"/>
                        <a:pt x="222250" y="19050"/>
                      </a:cubicBezTo>
                      <a:cubicBezTo>
                        <a:pt x="169773" y="36542"/>
                        <a:pt x="251956" y="10702"/>
                        <a:pt x="139700" y="31750"/>
                      </a:cubicBezTo>
                      <a:cubicBezTo>
                        <a:pt x="126542" y="34217"/>
                        <a:pt x="114300" y="40217"/>
                        <a:pt x="101600" y="44450"/>
                      </a:cubicBezTo>
                      <a:cubicBezTo>
                        <a:pt x="95250" y="46567"/>
                        <a:pt x="88119" y="47087"/>
                        <a:pt x="82550" y="50800"/>
                      </a:cubicBezTo>
                      <a:cubicBezTo>
                        <a:pt x="57531" y="67479"/>
                        <a:pt x="61672" y="67132"/>
                        <a:pt x="25400" y="76200"/>
                      </a:cubicBezTo>
                      <a:lnTo>
                        <a:pt x="0" y="82550"/>
                      </a:ln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42003" name="직선 화살표 연결선 42002"/>
                <p:cNvCxnSpPr>
                  <a:stCxn id="41999" idx="21"/>
                </p:cNvCxnSpPr>
                <p:nvPr/>
              </p:nvCxnSpPr>
              <p:spPr>
                <a:xfrm flipH="1">
                  <a:off x="1242490" y="3543300"/>
                  <a:ext cx="116410" cy="83273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2004" name="TextBox 42003"/>
          <p:cNvSpPr txBox="1"/>
          <p:nvPr/>
        </p:nvSpPr>
        <p:spPr>
          <a:xfrm>
            <a:off x="2582460" y="4080146"/>
            <a:ext cx="2167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Myocardial blood pool</a:t>
            </a:r>
          </a:p>
          <a:p>
            <a:pPr algn="ctr"/>
            <a:r>
              <a:rPr lang="en-US" altLang="ko-KR" sz="1400" b="1" dirty="0">
                <a:solidFill>
                  <a:srgbClr val="FF0000"/>
                </a:solidFill>
              </a:rPr>
              <a:t>(activity)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4813300" y="1159630"/>
            <a:ext cx="0" cy="55289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119494" y="4109305"/>
            <a:ext cx="1690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</a:rPr>
              <a:t>  CT image</a:t>
            </a:r>
          </a:p>
          <a:p>
            <a:r>
              <a:rPr lang="en-US" altLang="ko-KR" sz="1400" b="1" dirty="0">
                <a:solidFill>
                  <a:schemeClr val="accent2"/>
                </a:solidFill>
              </a:rPr>
              <a:t>(attenuation)</a:t>
            </a:r>
            <a:endParaRPr lang="ko-KR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5556" y="5661248"/>
            <a:ext cx="96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TAC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168900" y="1858076"/>
            <a:ext cx="1568450" cy="25926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850900" y="1912432"/>
            <a:ext cx="1943100" cy="27196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8" name="직선 화살표 연결선 47"/>
          <p:cNvCxnSpPr/>
          <p:nvPr/>
        </p:nvCxnSpPr>
        <p:spPr>
          <a:xfrm>
            <a:off x="661988" y="4110038"/>
            <a:ext cx="184149" cy="746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-29909" y="3871957"/>
            <a:ext cx="1213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TAC table</a:t>
            </a:r>
            <a:r>
              <a:rPr lang="ko-KR" altLang="en-US" sz="1200" dirty="0"/>
              <a:t> </a:t>
            </a:r>
            <a:r>
              <a:rPr lang="en-US" altLang="ko-KR" sz="1200" dirty="0"/>
              <a:t>file</a:t>
            </a:r>
            <a:endParaRPr lang="ko-KR" altLang="en-US" sz="1200" dirty="0"/>
          </a:p>
        </p:txBody>
      </p:sp>
      <p:cxnSp>
        <p:nvCxnSpPr>
          <p:cNvPr id="51" name="직선 화살표 연결선 50"/>
          <p:cNvCxnSpPr/>
          <p:nvPr/>
        </p:nvCxnSpPr>
        <p:spPr>
          <a:xfrm flipV="1">
            <a:off x="619125" y="3336925"/>
            <a:ext cx="227012" cy="635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-56322" y="3368675"/>
            <a:ext cx="872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TAC table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5142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0" r="57818" b="10777"/>
          <a:stretch/>
        </p:blipFill>
        <p:spPr bwMode="auto">
          <a:xfrm rot="5400000">
            <a:off x="4050304" y="2391049"/>
            <a:ext cx="1109343" cy="623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range.dat</a:t>
            </a:r>
            <a:r>
              <a:rPr lang="en-US" altLang="ko-KR" dirty="0"/>
              <a:t> (CT image-&gt;Material)</a:t>
            </a:r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1547423" y="5736351"/>
            <a:ext cx="0" cy="5904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7666840" y="5762245"/>
            <a:ext cx="0" cy="5904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517214" y="4959349"/>
            <a:ext cx="108386" cy="11448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9" t="3873" r="43310" b="14350"/>
          <a:stretch/>
        </p:blipFill>
        <p:spPr>
          <a:xfrm rot="5400000">
            <a:off x="4582479" y="2844317"/>
            <a:ext cx="321942" cy="6743700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540000" y="4952999"/>
            <a:ext cx="127000" cy="1125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4140200" y="4914899"/>
            <a:ext cx="101600" cy="1125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6743700" y="4940299"/>
            <a:ext cx="992182" cy="11176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422934" y="4579593"/>
            <a:ext cx="386816" cy="335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0</a:t>
            </a:r>
            <a:endParaRPr lang="ko-KR" alt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992400" y="4522753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15</a:t>
            </a:r>
            <a:endParaRPr lang="ko-KR" alt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562421" y="4522753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29</a:t>
            </a:r>
            <a:endParaRPr lang="ko-KR" alt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431913" y="4522753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36</a:t>
            </a:r>
            <a:endParaRPr lang="ko-KR" alt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250531" y="4243683"/>
            <a:ext cx="654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Air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97450" y="4205583"/>
            <a:ext cx="687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Lung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35896" y="4205583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Breast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53609" y="4204445"/>
            <a:ext cx="1031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/>
              <a:t>RibBone</a:t>
            </a:r>
            <a:endParaRPr lang="en-US" altLang="ko-KR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900496" y="6391150"/>
            <a:ext cx="1722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Pixel intensity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454430" y="5317127"/>
            <a:ext cx="1722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Counts/bin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09" y="1891126"/>
            <a:ext cx="2030787" cy="199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31" y="1881601"/>
            <a:ext cx="1103638" cy="199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587" y="1705194"/>
            <a:ext cx="2301685" cy="3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199" y="2195847"/>
            <a:ext cx="4707624" cy="136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7976" y="3444999"/>
            <a:ext cx="25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0</a:t>
            </a:r>
            <a:endParaRPr lang="ko-KR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68451" y="3140199"/>
            <a:ext cx="25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6</a:t>
            </a:r>
            <a:endParaRPr lang="ko-KR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192250" y="2759199"/>
            <a:ext cx="45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15</a:t>
            </a:r>
            <a:endParaRPr lang="ko-KR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192250" y="2063874"/>
            <a:ext cx="45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29</a:t>
            </a:r>
            <a:endParaRPr lang="ko-KR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192250" y="1797174"/>
            <a:ext cx="45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36</a:t>
            </a:r>
            <a:endParaRPr lang="ko-KR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451634" y="4560853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6</a:t>
            </a:r>
            <a:endParaRPr lang="ko-KR" altLang="en-US" sz="1600" b="1" dirty="0"/>
          </a:p>
        </p:txBody>
      </p:sp>
      <p:sp>
        <p:nvSpPr>
          <p:cNvPr id="40" name="직사각형 39"/>
          <p:cNvSpPr/>
          <p:nvPr/>
        </p:nvSpPr>
        <p:spPr>
          <a:xfrm>
            <a:off x="4229100" y="1683832"/>
            <a:ext cx="2260600" cy="39896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8036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3106600"/>
            <a:ext cx="8352928" cy="1143000"/>
          </a:xfrm>
        </p:spPr>
        <p:txBody>
          <a:bodyPr>
            <a:normAutofit/>
          </a:bodyPr>
          <a:lstStyle/>
          <a:p>
            <a:r>
              <a:rPr lang="en-US" altLang="ko-KR" dirty="0"/>
              <a:t>NCAT 4D Phantom </a:t>
            </a:r>
            <a:br>
              <a:rPr lang="en-US" altLang="ko-KR" dirty="0"/>
            </a:br>
            <a:r>
              <a:rPr lang="en-US" altLang="ko-KR" dirty="0"/>
              <a:t>(</a:t>
            </a:r>
            <a:r>
              <a:rPr lang="en-US" altLang="ko-KR" dirty="0">
                <a:solidFill>
                  <a:srgbClr val="C00000"/>
                </a:solidFill>
              </a:rPr>
              <a:t>Attenuation phantom: CT image</a:t>
            </a:r>
            <a:r>
              <a:rPr lang="en-US" altLang="ko-KR" dirty="0"/>
              <a:t>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22883" y="4221088"/>
            <a:ext cx="86409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직사각형 6"/>
          <p:cNvSpPr/>
          <p:nvPr/>
        </p:nvSpPr>
        <p:spPr>
          <a:xfrm>
            <a:off x="243076" y="3132785"/>
            <a:ext cx="86409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5951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5882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2. Attenuation phantom (CT image)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7917" y="764704"/>
            <a:ext cx="909473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#=========================</a:t>
            </a:r>
            <a:endParaRPr lang="ko-KR" altLang="en-US" sz="1400" dirty="0"/>
          </a:p>
          <a:p>
            <a:r>
              <a:rPr lang="en-US" altLang="ko-KR" sz="1400" dirty="0"/>
              <a:t>#   </a:t>
            </a:r>
            <a:r>
              <a:rPr lang="en-US" altLang="ko-KR" sz="1400" dirty="0" err="1"/>
              <a:t>Voxellized</a:t>
            </a:r>
            <a:r>
              <a:rPr lang="en-US" altLang="ko-KR" sz="1400" dirty="0"/>
              <a:t> phantom (</a:t>
            </a:r>
            <a:r>
              <a:rPr lang="en-US" altLang="ko-KR" sz="1400" dirty="0" err="1"/>
              <a:t>Ncat</a:t>
            </a:r>
            <a:r>
              <a:rPr lang="en-US" altLang="ko-KR" sz="1400" dirty="0"/>
              <a:t>)  </a:t>
            </a:r>
            <a:endParaRPr lang="ko-KR" altLang="en-US" sz="1400" dirty="0"/>
          </a:p>
          <a:p>
            <a:r>
              <a:rPr lang="en-US" altLang="ko-KR" sz="1400" dirty="0"/>
              <a:t>#=========================</a:t>
            </a:r>
          </a:p>
          <a:p>
            <a:r>
              <a:rPr lang="en-US" altLang="ko-KR" sz="1400" dirty="0"/>
              <a:t>/gate/world/daughters/name </a:t>
            </a:r>
            <a:r>
              <a:rPr lang="en-US" altLang="ko-KR" sz="1400" dirty="0" err="1"/>
              <a:t>Ncat</a:t>
            </a:r>
            <a:endParaRPr lang="ko-KR" altLang="en-US" sz="1400" dirty="0"/>
          </a:p>
          <a:p>
            <a:r>
              <a:rPr lang="en-US" altLang="ko-KR" sz="1400" dirty="0"/>
              <a:t>/gate/world/daughters/insert  </a:t>
            </a:r>
            <a:r>
              <a:rPr lang="en-US" altLang="ko-KR" sz="1400" b="1" dirty="0" err="1">
                <a:solidFill>
                  <a:schemeClr val="tx2"/>
                </a:solidFill>
              </a:rPr>
              <a:t>regularMatrix</a:t>
            </a:r>
            <a:endParaRPr lang="ko-KR" altLang="en-US" sz="1400" b="1" dirty="0">
              <a:solidFill>
                <a:schemeClr val="tx2"/>
              </a:solidFill>
            </a:endParaRPr>
          </a:p>
          <a:p>
            <a:r>
              <a:rPr lang="en-US" altLang="ko-KR" sz="1400" dirty="0"/>
              <a:t>#/gate/world/daughters/insert </a:t>
            </a:r>
            <a:r>
              <a:rPr lang="en-US" altLang="ko-KR" sz="1400" dirty="0" err="1"/>
              <a:t>compressedMatrix</a:t>
            </a:r>
            <a:endParaRPr lang="ko-KR" altLang="en-US" sz="1400" dirty="0"/>
          </a:p>
          <a:p>
            <a:endParaRPr lang="ko-KR" altLang="en-US" sz="1400" dirty="0"/>
          </a:p>
          <a:p>
            <a:r>
              <a:rPr lang="en-US" altLang="ko-KR" sz="1400" dirty="0"/>
              <a:t>/gate/</a:t>
            </a:r>
            <a:r>
              <a:rPr lang="en-US" altLang="ko-KR" sz="1400" dirty="0" err="1"/>
              <a:t>Ncat</a:t>
            </a:r>
            <a:r>
              <a:rPr lang="en-US" altLang="ko-KR" sz="1400" dirty="0"/>
              <a:t>/geometry/</a:t>
            </a:r>
            <a:r>
              <a:rPr lang="en-US" altLang="ko-KR" sz="1400" dirty="0" err="1"/>
              <a:t>insertReader</a:t>
            </a:r>
            <a:r>
              <a:rPr lang="en-US" altLang="ko-KR" sz="1400" dirty="0"/>
              <a:t> interfile</a:t>
            </a:r>
            <a:endParaRPr lang="ko-KR" altLang="en-US" sz="1400" dirty="0"/>
          </a:p>
          <a:p>
            <a:r>
              <a:rPr lang="en-US" altLang="ko-KR" sz="1400" dirty="0"/>
              <a:t>/gate/</a:t>
            </a:r>
            <a:r>
              <a:rPr lang="en-US" altLang="ko-KR" sz="1400" dirty="0" err="1"/>
              <a:t>Ncat</a:t>
            </a:r>
            <a:r>
              <a:rPr lang="en-US" altLang="ko-KR" sz="1400" dirty="0"/>
              <a:t>/verbose 0</a:t>
            </a:r>
            <a:endParaRPr lang="ko-KR" altLang="en-US" sz="1400" dirty="0"/>
          </a:p>
          <a:p>
            <a:r>
              <a:rPr lang="en-US" altLang="ko-KR" sz="1400" dirty="0"/>
              <a:t>/gate/</a:t>
            </a:r>
            <a:r>
              <a:rPr lang="en-US" altLang="ko-KR" sz="1400" dirty="0" err="1"/>
              <a:t>RTPhantom</a:t>
            </a:r>
            <a:r>
              <a:rPr lang="en-US" altLang="ko-KR" sz="1400" dirty="0"/>
              <a:t>/insert </a:t>
            </a:r>
            <a:r>
              <a:rPr lang="en-US" altLang="ko-KR" sz="1400" b="1" dirty="0" err="1"/>
              <a:t>RTVPhantom</a:t>
            </a:r>
            <a:endParaRPr lang="ko-KR" altLang="en-US" sz="1400" b="1" dirty="0"/>
          </a:p>
          <a:p>
            <a:r>
              <a:rPr lang="en-US" altLang="ko-KR" sz="1400" dirty="0"/>
              <a:t>/gate/</a:t>
            </a:r>
            <a:r>
              <a:rPr lang="en-US" altLang="ko-KR" sz="1400" b="1" dirty="0" err="1"/>
              <a:t>RTVPhantom</a:t>
            </a:r>
            <a:r>
              <a:rPr lang="en-US" altLang="ko-KR" sz="1400" dirty="0"/>
              <a:t>/</a:t>
            </a:r>
            <a:r>
              <a:rPr lang="en-US" altLang="ko-KR" sz="1400" dirty="0" err="1"/>
              <a:t>AttachTo</a:t>
            </a:r>
            <a:r>
              <a:rPr lang="en-US" altLang="ko-KR" sz="1400" dirty="0"/>
              <a:t> </a:t>
            </a:r>
            <a:r>
              <a:rPr lang="en-US" altLang="ko-KR" sz="1400" b="1" dirty="0" err="1"/>
              <a:t>Ncat</a:t>
            </a:r>
            <a:endParaRPr lang="ko-KR" altLang="en-US" sz="1400" b="1" dirty="0"/>
          </a:p>
          <a:p>
            <a:r>
              <a:rPr lang="en-US" altLang="ko-KR" sz="1400" dirty="0"/>
              <a:t>/gate/</a:t>
            </a:r>
            <a:r>
              <a:rPr lang="en-US" altLang="ko-KR" sz="1400" dirty="0" err="1"/>
              <a:t>RTVPhantom</a:t>
            </a:r>
            <a:r>
              <a:rPr lang="en-US" altLang="ko-KR" sz="1400" dirty="0"/>
              <a:t>/</a:t>
            </a:r>
            <a:r>
              <a:rPr lang="en-US" altLang="ko-KR" sz="1400" dirty="0" err="1"/>
              <a:t>SetNumberOfFrames</a:t>
            </a:r>
            <a:r>
              <a:rPr lang="en-US" altLang="ko-KR" sz="1400" dirty="0"/>
              <a:t> 10</a:t>
            </a:r>
            <a:endParaRPr lang="ko-KR" altLang="en-US" sz="1400" dirty="0"/>
          </a:p>
          <a:p>
            <a:r>
              <a:rPr lang="en-US" altLang="ko-KR" sz="1400" dirty="0"/>
              <a:t>/gate/</a:t>
            </a:r>
            <a:r>
              <a:rPr lang="en-US" altLang="ko-KR" sz="1400" dirty="0" err="1"/>
              <a:t>RTVPhantom</a:t>
            </a:r>
            <a:r>
              <a:rPr lang="en-US" altLang="ko-KR" sz="1400" dirty="0"/>
              <a:t>/</a:t>
            </a:r>
            <a:r>
              <a:rPr lang="en-US" altLang="ko-KR" sz="1400" dirty="0" err="1"/>
              <a:t>SetTimePerFrame</a:t>
            </a:r>
            <a:r>
              <a:rPr lang="en-US" altLang="ko-KR" sz="1400" dirty="0"/>
              <a:t> 0.1 s</a:t>
            </a:r>
            <a:endParaRPr lang="ko-KR" altLang="en-US" sz="1400" dirty="0"/>
          </a:p>
          <a:p>
            <a:r>
              <a:rPr lang="en-US" altLang="ko-KR" sz="1400" dirty="0"/>
              <a:t>/gate/</a:t>
            </a:r>
            <a:r>
              <a:rPr lang="en-US" altLang="ko-KR" sz="1400" dirty="0" err="1"/>
              <a:t>RTVPhantom</a:t>
            </a:r>
            <a:r>
              <a:rPr lang="en-US" altLang="ko-KR" sz="1400" dirty="0"/>
              <a:t>/verbose 0</a:t>
            </a:r>
            <a:endParaRPr lang="ko-KR" altLang="en-US" sz="1400" dirty="0"/>
          </a:p>
          <a:p>
            <a:r>
              <a:rPr lang="en-US" altLang="ko-KR" sz="1400" dirty="0"/>
              <a:t>/gate/</a:t>
            </a:r>
            <a:r>
              <a:rPr lang="en-US" altLang="ko-KR" sz="1400" dirty="0" err="1"/>
              <a:t>RTVPhantom</a:t>
            </a:r>
            <a:r>
              <a:rPr lang="en-US" altLang="ko-KR" sz="1400" dirty="0"/>
              <a:t>/</a:t>
            </a:r>
            <a:r>
              <a:rPr lang="en-US" altLang="ko-KR" sz="1400" dirty="0" err="1"/>
              <a:t>setHeaderFileName</a:t>
            </a:r>
            <a:r>
              <a:rPr lang="en-US" altLang="ko-KR" sz="1400" dirty="0"/>
              <a:t> </a:t>
            </a:r>
            <a:r>
              <a:rPr lang="en-US" altLang="ko-KR" sz="1400" b="1" dirty="0">
                <a:solidFill>
                  <a:schemeClr val="tx2"/>
                </a:solidFill>
              </a:rPr>
              <a:t>data/NCAT_header.h33</a:t>
            </a:r>
            <a:endParaRPr lang="ko-KR" altLang="en-US" sz="1400" b="1" dirty="0">
              <a:solidFill>
                <a:schemeClr val="tx2"/>
              </a:solidFill>
            </a:endParaRPr>
          </a:p>
          <a:p>
            <a:r>
              <a:rPr lang="en-US" altLang="ko-KR" sz="1400" dirty="0"/>
              <a:t>/gate/</a:t>
            </a:r>
            <a:r>
              <a:rPr lang="en-US" altLang="ko-KR" sz="1400" dirty="0" err="1"/>
              <a:t>Ncat</a:t>
            </a:r>
            <a:r>
              <a:rPr lang="en-US" altLang="ko-KR" sz="1400" dirty="0"/>
              <a:t>/</a:t>
            </a:r>
            <a:r>
              <a:rPr lang="en-US" altLang="ko-KR" sz="1400" dirty="0" err="1"/>
              <a:t>interfileReader</a:t>
            </a:r>
            <a:r>
              <a:rPr lang="en-US" altLang="ko-KR" sz="1400" dirty="0"/>
              <a:t>/</a:t>
            </a:r>
            <a:r>
              <a:rPr lang="en-US" altLang="ko-KR" sz="1400" dirty="0" err="1"/>
              <a:t>insertTranslator</a:t>
            </a:r>
            <a:r>
              <a:rPr lang="en-US" altLang="ko-KR" sz="1400" dirty="0"/>
              <a:t> range</a:t>
            </a:r>
            <a:endParaRPr lang="ko-KR" altLang="en-US" sz="1400" dirty="0"/>
          </a:p>
          <a:p>
            <a:r>
              <a:rPr lang="en-US" altLang="ko-KR" sz="1400" dirty="0"/>
              <a:t>/gate/</a:t>
            </a:r>
            <a:r>
              <a:rPr lang="en-US" altLang="ko-KR" sz="1400" dirty="0" err="1"/>
              <a:t>Ncat</a:t>
            </a:r>
            <a:r>
              <a:rPr lang="en-US" altLang="ko-KR" sz="1400" dirty="0"/>
              <a:t>/</a:t>
            </a:r>
            <a:r>
              <a:rPr lang="en-US" altLang="ko-KR" sz="1400" dirty="0" err="1"/>
              <a:t>interfileReader</a:t>
            </a:r>
            <a:r>
              <a:rPr lang="en-US" altLang="ko-KR" sz="1400" dirty="0"/>
              <a:t>/</a:t>
            </a:r>
            <a:r>
              <a:rPr lang="en-US" altLang="ko-KR" sz="1400" dirty="0" err="1"/>
              <a:t>rangeTranslator</a:t>
            </a:r>
            <a:r>
              <a:rPr lang="en-US" altLang="ko-KR" sz="1400" dirty="0"/>
              <a:t>/</a:t>
            </a:r>
            <a:r>
              <a:rPr lang="en-US" altLang="ko-KR" sz="1400" dirty="0" err="1"/>
              <a:t>readTable</a:t>
            </a:r>
            <a:r>
              <a:rPr lang="en-US" altLang="ko-KR" sz="1400" dirty="0"/>
              <a:t> data/range.dat</a:t>
            </a:r>
            <a:endParaRPr lang="ko-KR" altLang="en-US" sz="1400" dirty="0"/>
          </a:p>
          <a:p>
            <a:r>
              <a:rPr lang="en-US" altLang="ko-KR" sz="1400" dirty="0"/>
              <a:t>/gate/</a:t>
            </a:r>
            <a:r>
              <a:rPr lang="en-US" altLang="ko-KR" sz="1400" dirty="0" err="1"/>
              <a:t>Ncat</a:t>
            </a:r>
            <a:r>
              <a:rPr lang="en-US" altLang="ko-KR" sz="1400" dirty="0"/>
              <a:t>/</a:t>
            </a:r>
            <a:r>
              <a:rPr lang="en-US" altLang="ko-KR" sz="1400" dirty="0" err="1"/>
              <a:t>interfileReader</a:t>
            </a:r>
            <a:r>
              <a:rPr lang="en-US" altLang="ko-KR" sz="1400" dirty="0"/>
              <a:t>/</a:t>
            </a:r>
            <a:r>
              <a:rPr lang="en-US" altLang="ko-KR" sz="1400" dirty="0" err="1"/>
              <a:t>rangeTranslator</a:t>
            </a:r>
            <a:r>
              <a:rPr lang="en-US" altLang="ko-KR" sz="1400" dirty="0"/>
              <a:t>/describe 1</a:t>
            </a:r>
            <a:endParaRPr lang="ko-KR" altLang="en-US" sz="1400" dirty="0"/>
          </a:p>
          <a:p>
            <a:r>
              <a:rPr lang="en-US" altLang="ko-KR" sz="1400" b="1" dirty="0">
                <a:solidFill>
                  <a:schemeClr val="tx2"/>
                </a:solidFill>
              </a:rPr>
              <a:t># </a:t>
            </a:r>
            <a:r>
              <a:rPr lang="en-US" altLang="ko-KR" sz="1400" b="1" dirty="0" err="1">
                <a:solidFill>
                  <a:schemeClr val="tx2"/>
                </a:solidFill>
              </a:rPr>
              <a:t>Ncat</a:t>
            </a:r>
            <a:r>
              <a:rPr lang="en-US" altLang="ko-KR" sz="1400" b="1" dirty="0">
                <a:solidFill>
                  <a:schemeClr val="tx2"/>
                </a:solidFill>
              </a:rPr>
              <a:t> was moved -40 mm along the z-</a:t>
            </a:r>
            <a:r>
              <a:rPr lang="en-US" altLang="ko-KR" sz="1400" b="1" dirty="0" err="1">
                <a:solidFill>
                  <a:schemeClr val="tx2"/>
                </a:solidFill>
              </a:rPr>
              <a:t>dir</a:t>
            </a:r>
            <a:r>
              <a:rPr lang="en-US" altLang="ko-KR" sz="1400" b="1" dirty="0">
                <a:solidFill>
                  <a:schemeClr val="tx2"/>
                </a:solidFill>
              </a:rPr>
              <a:t> to locate at the center of the PET FOV (2015.05.28.KangHG)</a:t>
            </a:r>
            <a:endParaRPr lang="ko-KR" altLang="en-US" sz="1400" b="1" dirty="0">
              <a:solidFill>
                <a:schemeClr val="tx2"/>
              </a:solidFill>
            </a:endParaRPr>
          </a:p>
          <a:p>
            <a:r>
              <a:rPr lang="en-US" altLang="ko-KR" sz="1400" dirty="0"/>
              <a:t>/gate/</a:t>
            </a:r>
            <a:r>
              <a:rPr lang="en-US" altLang="ko-KR" sz="1400" dirty="0" err="1"/>
              <a:t>Ncat</a:t>
            </a:r>
            <a:r>
              <a:rPr lang="en-US" altLang="ko-KR" sz="1400" dirty="0"/>
              <a:t>/placement/</a:t>
            </a:r>
            <a:r>
              <a:rPr lang="en-US" altLang="ko-KR" sz="1400" dirty="0" err="1"/>
              <a:t>setTranslation</a:t>
            </a:r>
            <a:r>
              <a:rPr lang="en-US" altLang="ko-KR" sz="1400" dirty="0"/>
              <a:t>  </a:t>
            </a:r>
            <a:r>
              <a:rPr lang="en-US" altLang="ko-KR" sz="1400" dirty="0">
                <a:solidFill>
                  <a:srgbClr val="FF0000"/>
                </a:solidFill>
              </a:rPr>
              <a:t>0. </a:t>
            </a:r>
            <a:r>
              <a:rPr lang="en-US" altLang="ko-KR" sz="1400" dirty="0">
                <a:solidFill>
                  <a:srgbClr val="00B050"/>
                </a:solidFill>
              </a:rPr>
              <a:t>0.</a:t>
            </a:r>
            <a:r>
              <a:rPr lang="en-US" altLang="ko-KR" sz="1400" dirty="0"/>
              <a:t> </a:t>
            </a:r>
            <a:r>
              <a:rPr lang="en-US" altLang="ko-KR" sz="1400" b="1" dirty="0">
                <a:solidFill>
                  <a:schemeClr val="tx2"/>
                </a:solidFill>
              </a:rPr>
              <a:t>-40</a:t>
            </a:r>
            <a:r>
              <a:rPr lang="en-US" altLang="ko-KR" sz="1400" dirty="0">
                <a:solidFill>
                  <a:schemeClr val="tx2"/>
                </a:solidFill>
              </a:rPr>
              <a:t>. </a:t>
            </a:r>
            <a:r>
              <a:rPr lang="en-US" altLang="ko-KR" sz="1400" dirty="0"/>
              <a:t>mm</a:t>
            </a:r>
            <a:endParaRPr lang="ko-KR" altLang="en-US" sz="1400" dirty="0"/>
          </a:p>
          <a:p>
            <a:r>
              <a:rPr lang="en-US" altLang="ko-KR" sz="1400" dirty="0"/>
              <a:t>/gate/</a:t>
            </a:r>
            <a:r>
              <a:rPr lang="en-US" altLang="ko-KR" sz="1400" dirty="0" err="1"/>
              <a:t>RTVPhantom</a:t>
            </a:r>
            <a:r>
              <a:rPr lang="en-US" altLang="ko-KR" sz="1400" dirty="0"/>
              <a:t>/</a:t>
            </a:r>
            <a:r>
              <a:rPr lang="en-US" altLang="ko-KR" sz="1400" dirty="0" err="1"/>
              <a:t>setBaseFileName</a:t>
            </a:r>
            <a:r>
              <a:rPr lang="en-US" altLang="ko-KR" sz="1400" dirty="0"/>
              <a:t> data/NCAT</a:t>
            </a:r>
            <a:endParaRPr lang="ko-KR" altLang="en-US" sz="1400" dirty="0"/>
          </a:p>
          <a:p>
            <a:r>
              <a:rPr lang="en-US" altLang="ko-KR" sz="1400" dirty="0"/>
              <a:t>#/gate/</a:t>
            </a:r>
            <a:r>
              <a:rPr lang="en-US" altLang="ko-KR" sz="1400" dirty="0" err="1"/>
              <a:t>Ncat</a:t>
            </a:r>
            <a:r>
              <a:rPr lang="en-US" altLang="ko-KR" sz="1400" dirty="0"/>
              <a:t>/vis/</a:t>
            </a:r>
            <a:r>
              <a:rPr lang="en-US" altLang="ko-KR" sz="1400" dirty="0" err="1"/>
              <a:t>forceSolid</a:t>
            </a:r>
            <a:endParaRPr lang="ko-KR" altLang="en-US" sz="1400" dirty="0"/>
          </a:p>
          <a:p>
            <a:r>
              <a:rPr lang="en-US" altLang="ko-KR" sz="1400" dirty="0"/>
              <a:t>#/gate/</a:t>
            </a:r>
            <a:r>
              <a:rPr lang="en-US" altLang="ko-KR" sz="1400" dirty="0" err="1"/>
              <a:t>Ncat</a:t>
            </a:r>
            <a:r>
              <a:rPr lang="en-US" altLang="ko-KR" sz="1400" dirty="0"/>
              <a:t>/vis/</a:t>
            </a:r>
            <a:r>
              <a:rPr lang="en-US" altLang="ko-KR" sz="1400" dirty="0" err="1"/>
              <a:t>setColor</a:t>
            </a:r>
            <a:r>
              <a:rPr lang="en-US" altLang="ko-KR" sz="1400" dirty="0"/>
              <a:t> Blue</a:t>
            </a:r>
            <a:endParaRPr lang="ko-KR" altLang="en-US" sz="1400" dirty="0"/>
          </a:p>
          <a:p>
            <a:endParaRPr lang="ko-KR" altLang="en-US" sz="1400" dirty="0"/>
          </a:p>
          <a:p>
            <a:r>
              <a:rPr lang="en-US" altLang="ko-KR" sz="1400" dirty="0"/>
              <a:t>/gate/</a:t>
            </a:r>
            <a:r>
              <a:rPr lang="en-US" altLang="ko-KR" sz="1400" dirty="0" err="1"/>
              <a:t>Ncat</a:t>
            </a:r>
            <a:r>
              <a:rPr lang="en-US" altLang="ko-KR" sz="1400" dirty="0"/>
              <a:t>/</a:t>
            </a:r>
            <a:r>
              <a:rPr lang="en-US" altLang="ko-KR" sz="1400" dirty="0" err="1"/>
              <a:t>attachVoxelPhantomSD</a:t>
            </a:r>
            <a:endParaRPr lang="ko-KR" altLang="en-US" sz="1400" dirty="0"/>
          </a:p>
          <a:p>
            <a:r>
              <a:rPr lang="en-US" altLang="ko-KR" sz="1400" dirty="0"/>
              <a:t>#/gate/geometry/update</a:t>
            </a:r>
            <a:endParaRPr lang="ko-KR" altLang="en-US" sz="1400" dirty="0"/>
          </a:p>
        </p:txBody>
      </p:sp>
      <p:sp>
        <p:nvSpPr>
          <p:cNvPr id="4" name="오른쪽 화살표 3"/>
          <p:cNvSpPr/>
          <p:nvPr/>
        </p:nvSpPr>
        <p:spPr>
          <a:xfrm>
            <a:off x="3847210" y="1700808"/>
            <a:ext cx="361125" cy="164393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270940" y="3983333"/>
            <a:ext cx="4874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CT image range -&gt; Material</a:t>
            </a:r>
            <a:endParaRPr lang="ko-KR" alt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97208" y="5911801"/>
            <a:ext cx="4802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Attach the </a:t>
            </a:r>
            <a:r>
              <a:rPr lang="en-US" altLang="ko-KR" sz="1400" dirty="0" err="1"/>
              <a:t>PhantomSensitiveDetector</a:t>
            </a:r>
            <a:r>
              <a:rPr lang="ko-KR" altLang="en-US" sz="1400" dirty="0"/>
              <a:t> </a:t>
            </a:r>
            <a:r>
              <a:rPr lang="en-US" altLang="ko-KR" sz="1400" dirty="0"/>
              <a:t>to</a:t>
            </a:r>
            <a:r>
              <a:rPr lang="ko-KR" altLang="en-US" sz="1400" dirty="0"/>
              <a:t> </a:t>
            </a:r>
            <a:r>
              <a:rPr lang="en-US" altLang="ko-KR" sz="1400" dirty="0" err="1"/>
              <a:t>Ncat</a:t>
            </a:r>
            <a:r>
              <a:rPr lang="ko-KR" altLang="en-US" sz="1400" dirty="0"/>
              <a:t> </a:t>
            </a:r>
            <a:r>
              <a:rPr lang="en-US" altLang="ko-KR" sz="1400" dirty="0"/>
              <a:t>volume</a:t>
            </a:r>
            <a:endParaRPr lang="ko-KR" altLang="en-US" sz="1400" dirty="0"/>
          </a:p>
        </p:txBody>
      </p:sp>
      <p:sp>
        <p:nvSpPr>
          <p:cNvPr id="19" name="오른쪽 화살표 18"/>
          <p:cNvSpPr/>
          <p:nvPr/>
        </p:nvSpPr>
        <p:spPr>
          <a:xfrm>
            <a:off x="2976869" y="5983494"/>
            <a:ext cx="218530" cy="164393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229038" y="1395940"/>
            <a:ext cx="4655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World’s daughter volume </a:t>
            </a:r>
            <a:r>
              <a:rPr lang="en-US" altLang="ko-KR" sz="1400" b="1" dirty="0" err="1">
                <a:solidFill>
                  <a:schemeClr val="tx2"/>
                </a:solidFill>
              </a:rPr>
              <a:t>Ncat</a:t>
            </a:r>
            <a:r>
              <a:rPr lang="ko-KR" altLang="en-US" sz="1400" dirty="0"/>
              <a:t> </a:t>
            </a:r>
            <a:r>
              <a:rPr lang="en-US" altLang="ko-KR" sz="1400" dirty="0"/>
              <a:t>(“</a:t>
            </a:r>
            <a:r>
              <a:rPr lang="en-US" altLang="ko-KR" sz="1400" dirty="0" err="1"/>
              <a:t>Ncat</a:t>
            </a:r>
            <a:r>
              <a:rPr lang="en-US" altLang="ko-KR" sz="1400" dirty="0"/>
              <a:t>” is keyword)</a:t>
            </a:r>
          </a:p>
        </p:txBody>
      </p:sp>
      <p:sp>
        <p:nvSpPr>
          <p:cNvPr id="25" name="오른쪽 화살표 24"/>
          <p:cNvSpPr/>
          <p:nvPr/>
        </p:nvSpPr>
        <p:spPr>
          <a:xfrm>
            <a:off x="2981288" y="1467633"/>
            <a:ext cx="218530" cy="164393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4241402" y="1630328"/>
            <a:ext cx="46553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Use “</a:t>
            </a:r>
            <a:r>
              <a:rPr lang="en-US" altLang="ko-KR" sz="1400" b="1" dirty="0"/>
              <a:t>Regular Navigation</a:t>
            </a:r>
            <a:r>
              <a:rPr lang="en-US" altLang="ko-KR" sz="1400" dirty="0"/>
              <a:t>” (Saving simulation time)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dirty="0"/>
              <a:t>Search only for the neighbors of the voxel for the next transportation of the gamma photon</a:t>
            </a:r>
          </a:p>
        </p:txBody>
      </p:sp>
      <p:sp>
        <p:nvSpPr>
          <p:cNvPr id="32" name="오른쪽 화살표 31"/>
          <p:cNvSpPr/>
          <p:nvPr/>
        </p:nvSpPr>
        <p:spPr>
          <a:xfrm>
            <a:off x="4072201" y="4046833"/>
            <a:ext cx="218530" cy="164393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4581484" y="4825985"/>
            <a:ext cx="3975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Translate the </a:t>
            </a:r>
            <a:r>
              <a:rPr lang="en-US" altLang="ko-KR" sz="1200" dirty="0" err="1"/>
              <a:t>Ncat</a:t>
            </a:r>
            <a:r>
              <a:rPr lang="ko-KR" altLang="en-US" sz="1200" dirty="0"/>
              <a:t> </a:t>
            </a:r>
            <a:r>
              <a:rPr lang="en-US" altLang="ko-KR" sz="1200" dirty="0"/>
              <a:t>-40 mm in Z-direction (Axial)</a:t>
            </a:r>
            <a:endParaRPr lang="ko-KR" altLang="en-US" sz="1200" dirty="0"/>
          </a:p>
        </p:txBody>
      </p:sp>
      <p:sp>
        <p:nvSpPr>
          <p:cNvPr id="37" name="오른쪽 화살표 36"/>
          <p:cNvSpPr/>
          <p:nvPr/>
        </p:nvSpPr>
        <p:spPr>
          <a:xfrm>
            <a:off x="4372420" y="4902641"/>
            <a:ext cx="218530" cy="164393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3623123" y="2329972"/>
            <a:ext cx="218530" cy="164393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839074" y="2258278"/>
            <a:ext cx="1597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Interfile</a:t>
            </a:r>
            <a:r>
              <a:rPr lang="ko-KR" altLang="en-US" sz="1400" dirty="0"/>
              <a:t> </a:t>
            </a:r>
            <a:r>
              <a:rPr lang="en-US" altLang="ko-KR" sz="1400" dirty="0"/>
              <a:t>Reader</a:t>
            </a:r>
          </a:p>
        </p:txBody>
      </p:sp>
      <p:sp>
        <p:nvSpPr>
          <p:cNvPr id="24" name="오른쪽 화살표 23"/>
          <p:cNvSpPr/>
          <p:nvPr/>
        </p:nvSpPr>
        <p:spPr>
          <a:xfrm>
            <a:off x="3278082" y="2771130"/>
            <a:ext cx="218530" cy="164393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3462086" y="2672932"/>
            <a:ext cx="574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“</a:t>
            </a:r>
            <a:r>
              <a:rPr lang="en-US" altLang="ko-KR" sz="1400" dirty="0" err="1"/>
              <a:t>RTVPhantom</a:t>
            </a:r>
            <a:r>
              <a:rPr lang="en-US" altLang="ko-KR" sz="1400" dirty="0"/>
              <a:t>”</a:t>
            </a:r>
            <a:r>
              <a:rPr lang="ko-KR" altLang="en-US" sz="1400" dirty="0"/>
              <a:t> </a:t>
            </a:r>
            <a:r>
              <a:rPr lang="en-US" altLang="ko-KR" sz="1400" dirty="0"/>
              <a:t>is a </a:t>
            </a:r>
            <a:r>
              <a:rPr lang="ko-KR" altLang="en-US" sz="1400" dirty="0"/>
              <a:t> </a:t>
            </a:r>
            <a:r>
              <a:rPr lang="en-US" altLang="ko-KR" sz="1400" dirty="0"/>
              <a:t>keyword</a:t>
            </a:r>
          </a:p>
        </p:txBody>
      </p:sp>
      <p:sp>
        <p:nvSpPr>
          <p:cNvPr id="28" name="오른쪽 화살표 27"/>
          <p:cNvSpPr/>
          <p:nvPr/>
        </p:nvSpPr>
        <p:spPr>
          <a:xfrm>
            <a:off x="2976357" y="2982849"/>
            <a:ext cx="218530" cy="164393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3192307" y="2911155"/>
            <a:ext cx="265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Attach </a:t>
            </a:r>
            <a:r>
              <a:rPr lang="en-US" altLang="ko-KR" sz="1400" dirty="0" err="1"/>
              <a:t>Ncat</a:t>
            </a:r>
            <a:r>
              <a:rPr lang="en-US" altLang="ko-KR" sz="1400" dirty="0"/>
              <a:t> to </a:t>
            </a:r>
            <a:r>
              <a:rPr lang="en-US" altLang="ko-KR" sz="1400" dirty="0" err="1"/>
              <a:t>RTVPhantom</a:t>
            </a:r>
            <a:endParaRPr lang="en-US" altLang="ko-KR" sz="1400" dirty="0"/>
          </a:p>
        </p:txBody>
      </p:sp>
      <p:sp>
        <p:nvSpPr>
          <p:cNvPr id="30" name="오른쪽 화살표 29"/>
          <p:cNvSpPr/>
          <p:nvPr/>
        </p:nvSpPr>
        <p:spPr>
          <a:xfrm>
            <a:off x="3710813" y="3197387"/>
            <a:ext cx="218530" cy="164393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3926762" y="3125693"/>
            <a:ext cx="3957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Set the </a:t>
            </a:r>
            <a:r>
              <a:rPr lang="en-US" altLang="ko-KR" sz="1400" b="1" dirty="0"/>
              <a:t>total frame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of </a:t>
            </a:r>
            <a:r>
              <a:rPr lang="en-US" altLang="ko-KR" sz="1400" b="1" dirty="0" err="1"/>
              <a:t>RTVPhantom</a:t>
            </a:r>
            <a:r>
              <a:rPr lang="en-US" altLang="ko-KR" sz="1400" b="1" dirty="0"/>
              <a:t> (=</a:t>
            </a:r>
            <a:r>
              <a:rPr lang="en-US" altLang="ko-KR" sz="1400" b="1" dirty="0" err="1"/>
              <a:t>Ncat</a:t>
            </a:r>
            <a:r>
              <a:rPr lang="en-US" altLang="ko-KR" sz="1400" b="1" dirty="0"/>
              <a:t>)</a:t>
            </a:r>
          </a:p>
        </p:txBody>
      </p:sp>
      <p:sp>
        <p:nvSpPr>
          <p:cNvPr id="40" name="오른쪽 화살표 39"/>
          <p:cNvSpPr/>
          <p:nvPr/>
        </p:nvSpPr>
        <p:spPr>
          <a:xfrm>
            <a:off x="3621913" y="3413287"/>
            <a:ext cx="218530" cy="164393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3837862" y="3328893"/>
            <a:ext cx="3957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Set the frame rate as 0.1 s/frame</a:t>
            </a:r>
          </a:p>
        </p:txBody>
      </p:sp>
      <p:sp>
        <p:nvSpPr>
          <p:cNvPr id="42" name="오른쪽 화살표 41"/>
          <p:cNvSpPr/>
          <p:nvPr/>
        </p:nvSpPr>
        <p:spPr>
          <a:xfrm>
            <a:off x="5348882" y="3832387"/>
            <a:ext cx="218530" cy="164393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5514263" y="3735293"/>
            <a:ext cx="3693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Read the Interfile header for </a:t>
            </a:r>
            <a:r>
              <a:rPr lang="en-US" altLang="ko-KR" sz="1400" b="1" dirty="0" err="1"/>
              <a:t>Ncat</a:t>
            </a:r>
            <a:endParaRPr lang="en-US" altLang="ko-KR" sz="1400" dirty="0"/>
          </a:p>
        </p:txBody>
      </p:sp>
      <p:sp>
        <p:nvSpPr>
          <p:cNvPr id="44" name="오른쪽 화살표 43"/>
          <p:cNvSpPr/>
          <p:nvPr/>
        </p:nvSpPr>
        <p:spPr>
          <a:xfrm>
            <a:off x="5647001" y="4262733"/>
            <a:ext cx="218530" cy="164393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5851878" y="4184132"/>
            <a:ext cx="2934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Read the range.dat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file</a:t>
            </a:r>
            <a:endParaRPr lang="ko-KR" altLang="en-US" sz="1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275719" y="5046716"/>
            <a:ext cx="5019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NCAT interfile</a:t>
            </a:r>
            <a:r>
              <a:rPr lang="ko-KR" altLang="en-US" sz="1200" b="1" dirty="0"/>
              <a:t>을 </a:t>
            </a:r>
            <a:r>
              <a:rPr lang="en-US" altLang="ko-KR" sz="1200" b="1" dirty="0"/>
              <a:t>data</a:t>
            </a:r>
            <a:r>
              <a:rPr lang="ko-KR" altLang="en-US" sz="1200" b="1" dirty="0"/>
              <a:t>폴더의 </a:t>
            </a:r>
            <a:r>
              <a:rPr lang="en-US" altLang="ko-KR" sz="1200" b="1" dirty="0"/>
              <a:t>NCAT</a:t>
            </a:r>
            <a:r>
              <a:rPr lang="ko-KR" altLang="en-US" sz="1200" b="1" dirty="0"/>
              <a:t>으로 시작하는 파일명으로 지정</a:t>
            </a:r>
          </a:p>
        </p:txBody>
      </p:sp>
      <p:sp>
        <p:nvSpPr>
          <p:cNvPr id="47" name="오른쪽 화살표 46"/>
          <p:cNvSpPr/>
          <p:nvPr/>
        </p:nvSpPr>
        <p:spPr>
          <a:xfrm>
            <a:off x="4080320" y="5102666"/>
            <a:ext cx="218530" cy="164393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-3201" y="12710"/>
            <a:ext cx="4816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/>
              <a:t>Main_RTVPhantom_NCAT4D_PET_ECAT7_KangHG.mac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21089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1" grpId="0"/>
      <p:bldP spid="23" grpId="0"/>
      <p:bldP spid="27" grpId="0"/>
      <p:bldP spid="29" grpId="0"/>
      <p:bldP spid="39" grpId="0"/>
      <p:bldP spid="41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3106600"/>
            <a:ext cx="8352928" cy="1143000"/>
          </a:xfrm>
        </p:spPr>
        <p:txBody>
          <a:bodyPr>
            <a:normAutofit/>
          </a:bodyPr>
          <a:lstStyle/>
          <a:p>
            <a:r>
              <a:rPr lang="en-US" altLang="ko-KR" dirty="0"/>
              <a:t>NCAT 4D Phantom </a:t>
            </a:r>
            <a:br>
              <a:rPr lang="en-US" altLang="ko-KR" dirty="0"/>
            </a:br>
            <a:r>
              <a:rPr lang="en-US" altLang="ko-KR" dirty="0"/>
              <a:t>(</a:t>
            </a:r>
            <a:r>
              <a:rPr lang="en-US" altLang="ko-KR" dirty="0">
                <a:solidFill>
                  <a:srgbClr val="0000FF"/>
                </a:solidFill>
              </a:rPr>
              <a:t>Activity source: PET image</a:t>
            </a:r>
            <a:r>
              <a:rPr lang="en-US" altLang="ko-KR" dirty="0"/>
              <a:t>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22883" y="4221088"/>
            <a:ext cx="86409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직사각형 6"/>
          <p:cNvSpPr/>
          <p:nvPr/>
        </p:nvSpPr>
        <p:spPr>
          <a:xfrm>
            <a:off x="243076" y="3132785"/>
            <a:ext cx="86409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8539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5. Activity Source (PET image)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244" y="737544"/>
            <a:ext cx="896448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#=====================================</a:t>
            </a:r>
          </a:p>
          <a:p>
            <a:r>
              <a:rPr lang="en-US" altLang="ko-KR" sz="1400" dirty="0"/>
              <a:t>#   Cubic </a:t>
            </a:r>
            <a:r>
              <a:rPr lang="en-US" altLang="ko-KR" sz="1400" dirty="0" err="1"/>
              <a:t>voxelized</a:t>
            </a:r>
            <a:r>
              <a:rPr lang="en-US" altLang="ko-KR" sz="1400" dirty="0"/>
              <a:t>-source (PET image)   </a:t>
            </a:r>
          </a:p>
          <a:p>
            <a:r>
              <a:rPr lang="en-US" altLang="ko-KR" sz="1400" dirty="0"/>
              <a:t>#=====================================</a:t>
            </a:r>
          </a:p>
          <a:p>
            <a:r>
              <a:rPr lang="en-US" altLang="ko-KR" sz="1400" dirty="0"/>
              <a:t>/gate/source/</a:t>
            </a:r>
            <a:r>
              <a:rPr lang="en-US" altLang="ko-KR" sz="1400" dirty="0" err="1"/>
              <a:t>addSource</a:t>
            </a:r>
            <a:r>
              <a:rPr lang="en-US" altLang="ko-KR" sz="1400" dirty="0"/>
              <a:t> </a:t>
            </a:r>
            <a:r>
              <a:rPr lang="en-US" altLang="ko-KR" sz="1400" b="1" dirty="0">
                <a:solidFill>
                  <a:schemeClr val="tx2"/>
                </a:solidFill>
              </a:rPr>
              <a:t>voxel</a:t>
            </a:r>
            <a:r>
              <a:rPr lang="en-US" altLang="ko-KR" sz="1400" dirty="0">
                <a:solidFill>
                  <a:schemeClr val="tx2"/>
                </a:solidFill>
              </a:rPr>
              <a:t> </a:t>
            </a:r>
            <a:r>
              <a:rPr lang="en-US" altLang="ko-KR" sz="1400" dirty="0" err="1"/>
              <a:t>voxel</a:t>
            </a:r>
            <a:endParaRPr lang="en-US" altLang="ko-KR" sz="1400" dirty="0"/>
          </a:p>
          <a:p>
            <a:r>
              <a:rPr lang="en-US" altLang="ko-KR" sz="1400" dirty="0"/>
              <a:t>/gate/source/verbose 0</a:t>
            </a:r>
          </a:p>
          <a:p>
            <a:r>
              <a:rPr lang="en-US" altLang="ko-KR" sz="1400" dirty="0"/>
              <a:t>/gate/source/</a:t>
            </a:r>
            <a:r>
              <a:rPr lang="en-US" altLang="ko-KR" sz="1400" b="1" dirty="0">
                <a:solidFill>
                  <a:schemeClr val="tx2"/>
                </a:solidFill>
              </a:rPr>
              <a:t>voxel</a:t>
            </a:r>
            <a:r>
              <a:rPr lang="en-US" altLang="ko-KR" sz="1400" dirty="0"/>
              <a:t>/reader/insert interfile</a:t>
            </a:r>
          </a:p>
          <a:p>
            <a:endParaRPr lang="en-US" altLang="ko-KR" sz="1400" dirty="0"/>
          </a:p>
          <a:p>
            <a:r>
              <a:rPr lang="en-US" altLang="ko-KR" sz="1400" dirty="0"/>
              <a:t>/gate/</a:t>
            </a:r>
            <a:r>
              <a:rPr lang="en-US" altLang="ko-KR" sz="1400" b="1" dirty="0" err="1"/>
              <a:t>RTVPhantom</a:t>
            </a:r>
            <a:r>
              <a:rPr lang="en-US" altLang="ko-KR" sz="1400" dirty="0"/>
              <a:t>/</a:t>
            </a:r>
            <a:r>
              <a:rPr lang="en-US" altLang="ko-KR" sz="1400" dirty="0" err="1"/>
              <a:t>AttachToSource</a:t>
            </a:r>
            <a:r>
              <a:rPr lang="en-US" altLang="ko-KR" sz="1400" dirty="0"/>
              <a:t> </a:t>
            </a:r>
            <a:r>
              <a:rPr lang="en-US" altLang="ko-KR" sz="1400" b="1" dirty="0">
                <a:solidFill>
                  <a:schemeClr val="tx2"/>
                </a:solidFill>
              </a:rPr>
              <a:t>voxel</a:t>
            </a:r>
          </a:p>
          <a:p>
            <a:r>
              <a:rPr lang="en-US" altLang="ko-KR" sz="1400" dirty="0"/>
              <a:t>/gate/source/</a:t>
            </a:r>
            <a:r>
              <a:rPr lang="en-US" altLang="ko-KR" sz="1400" b="1" dirty="0">
                <a:solidFill>
                  <a:schemeClr val="tx2"/>
                </a:solidFill>
              </a:rPr>
              <a:t>voxel</a:t>
            </a:r>
            <a:r>
              <a:rPr lang="en-US" altLang="ko-KR" sz="1400" dirty="0"/>
              <a:t>/</a:t>
            </a:r>
            <a:r>
              <a:rPr lang="en-US" altLang="ko-KR" sz="1400" dirty="0" err="1"/>
              <a:t>interfileReader</a:t>
            </a:r>
            <a:r>
              <a:rPr lang="en-US" altLang="ko-KR" sz="1400" dirty="0"/>
              <a:t>/translator/insert range</a:t>
            </a:r>
          </a:p>
          <a:p>
            <a:r>
              <a:rPr lang="en-US" altLang="ko-KR" sz="1400" dirty="0"/>
              <a:t>/gate/source/</a:t>
            </a:r>
            <a:r>
              <a:rPr lang="en-US" altLang="ko-KR" sz="1400" b="1" dirty="0">
                <a:solidFill>
                  <a:schemeClr val="tx2"/>
                </a:solidFill>
              </a:rPr>
              <a:t>voxel</a:t>
            </a:r>
            <a:r>
              <a:rPr lang="en-US" altLang="ko-KR" sz="1400" dirty="0"/>
              <a:t>/</a:t>
            </a:r>
            <a:r>
              <a:rPr lang="en-US" altLang="ko-KR" sz="1400" dirty="0" err="1"/>
              <a:t>interfileReader</a:t>
            </a:r>
            <a:r>
              <a:rPr lang="en-US" altLang="ko-KR" sz="1400" dirty="0"/>
              <a:t>/</a:t>
            </a:r>
            <a:r>
              <a:rPr lang="en-US" altLang="ko-KR" sz="1400" b="1" dirty="0" err="1">
                <a:solidFill>
                  <a:srgbClr val="0000FF"/>
                </a:solidFill>
              </a:rPr>
              <a:t>rangeTranslator</a:t>
            </a:r>
            <a:r>
              <a:rPr lang="en-US" altLang="ko-KR" sz="1400" b="1" dirty="0">
                <a:solidFill>
                  <a:srgbClr val="0000FF"/>
                </a:solidFill>
              </a:rPr>
              <a:t>/</a:t>
            </a:r>
            <a:r>
              <a:rPr lang="en-US" altLang="ko-KR" sz="1400" b="1" dirty="0" err="1">
                <a:solidFill>
                  <a:srgbClr val="0000FF"/>
                </a:solidFill>
              </a:rPr>
              <a:t>readTable</a:t>
            </a:r>
            <a:r>
              <a:rPr lang="en-US" altLang="ko-KR" sz="1400" dirty="0"/>
              <a:t> </a:t>
            </a:r>
            <a:r>
              <a:rPr lang="en-US" altLang="ko-KR" sz="1400" b="1" dirty="0"/>
              <a:t>data/activityRange.dat</a:t>
            </a:r>
          </a:p>
          <a:p>
            <a:r>
              <a:rPr lang="en-US" altLang="ko-KR" sz="1400" dirty="0"/>
              <a:t>/gate/source/</a:t>
            </a:r>
            <a:r>
              <a:rPr lang="en-US" altLang="ko-KR" sz="1400" b="1" dirty="0">
                <a:solidFill>
                  <a:schemeClr val="tx2"/>
                </a:solidFill>
              </a:rPr>
              <a:t>voxel</a:t>
            </a:r>
            <a:r>
              <a:rPr lang="en-US" altLang="ko-KR" sz="1400" dirty="0"/>
              <a:t>/</a:t>
            </a:r>
            <a:r>
              <a:rPr lang="en-US" altLang="ko-KR" sz="1400" dirty="0" err="1"/>
              <a:t>interfileReader</a:t>
            </a:r>
            <a:r>
              <a:rPr lang="en-US" altLang="ko-KR" sz="1400" dirty="0"/>
              <a:t>/</a:t>
            </a:r>
            <a:r>
              <a:rPr lang="en-US" altLang="ko-KR" sz="1400" b="1" dirty="0" err="1">
                <a:solidFill>
                  <a:srgbClr val="FF0000"/>
                </a:solidFill>
              </a:rPr>
              <a:t>SetTimeActivityTablesFrom</a:t>
            </a:r>
            <a:r>
              <a:rPr lang="en-US" altLang="ko-KR" sz="1400" dirty="0"/>
              <a:t> </a:t>
            </a:r>
            <a:r>
              <a:rPr lang="en-US" altLang="ko-KR" sz="1400" b="1" dirty="0"/>
              <a:t>data/</a:t>
            </a:r>
            <a:r>
              <a:rPr lang="en-US" altLang="ko-KR" sz="1400" b="1" dirty="0" err="1"/>
              <a:t>acti.range</a:t>
            </a:r>
            <a:endParaRPr lang="en-US" altLang="ko-KR" sz="1400" b="1" dirty="0"/>
          </a:p>
          <a:p>
            <a:r>
              <a:rPr lang="en-US" altLang="ko-KR" sz="1400" dirty="0"/>
              <a:t>/gate/source/</a:t>
            </a:r>
            <a:r>
              <a:rPr lang="en-US" altLang="ko-KR" sz="1400" b="1" dirty="0">
                <a:solidFill>
                  <a:schemeClr val="tx2"/>
                </a:solidFill>
              </a:rPr>
              <a:t>voxel</a:t>
            </a:r>
            <a:r>
              <a:rPr lang="en-US" altLang="ko-KR" sz="1400" dirty="0"/>
              <a:t>/</a:t>
            </a:r>
            <a:r>
              <a:rPr lang="en-US" altLang="ko-KR" sz="1400" dirty="0" err="1"/>
              <a:t>interfileReader</a:t>
            </a:r>
            <a:r>
              <a:rPr lang="en-US" altLang="ko-KR" sz="1400" dirty="0"/>
              <a:t>/</a:t>
            </a:r>
            <a:r>
              <a:rPr lang="en-US" altLang="ko-KR" sz="1400" dirty="0" err="1"/>
              <a:t>SetTimeSampling</a:t>
            </a:r>
            <a:r>
              <a:rPr lang="en-US" altLang="ko-KR" sz="1400" dirty="0"/>
              <a:t> 0.1 s</a:t>
            </a:r>
          </a:p>
          <a:p>
            <a:endParaRPr lang="en-US" altLang="ko-KR" sz="1400" dirty="0"/>
          </a:p>
          <a:p>
            <a:r>
              <a:rPr lang="en-US" altLang="ko-KR" sz="1400" dirty="0"/>
              <a:t>/gate/source/</a:t>
            </a:r>
            <a:r>
              <a:rPr lang="en-US" altLang="ko-KR" sz="1400" b="1" dirty="0">
                <a:solidFill>
                  <a:schemeClr val="tx2"/>
                </a:solidFill>
              </a:rPr>
              <a:t>voxel</a:t>
            </a:r>
            <a:r>
              <a:rPr lang="en-US" altLang="ko-KR" sz="1400" dirty="0"/>
              <a:t>/</a:t>
            </a:r>
            <a:r>
              <a:rPr lang="en-US" altLang="ko-KR" sz="1400" dirty="0" err="1"/>
              <a:t>interfileReader</a:t>
            </a:r>
            <a:r>
              <a:rPr lang="en-US" altLang="ko-KR" sz="1400" dirty="0"/>
              <a:t>/</a:t>
            </a:r>
            <a:r>
              <a:rPr lang="en-US" altLang="ko-KR" sz="1400" dirty="0" err="1"/>
              <a:t>rangeTranslator</a:t>
            </a:r>
            <a:r>
              <a:rPr lang="en-US" altLang="ko-KR" sz="1400" dirty="0"/>
              <a:t>/describe 1</a:t>
            </a:r>
          </a:p>
          <a:p>
            <a:endParaRPr lang="en-US" altLang="ko-KR" sz="1400" dirty="0"/>
          </a:p>
          <a:p>
            <a:r>
              <a:rPr lang="en-US" altLang="ko-KR" sz="1400" b="1" dirty="0">
                <a:solidFill>
                  <a:schemeClr val="tx2"/>
                </a:solidFill>
              </a:rPr>
              <a:t># 4D phantom was moved -40 mm along the z-dir.</a:t>
            </a:r>
          </a:p>
          <a:p>
            <a:r>
              <a:rPr lang="en-US" altLang="ko-KR" sz="1400" dirty="0"/>
              <a:t>/gate/source/</a:t>
            </a:r>
            <a:r>
              <a:rPr lang="en-US" altLang="ko-KR" sz="1400" b="1" dirty="0">
                <a:solidFill>
                  <a:schemeClr val="tx2"/>
                </a:solidFill>
              </a:rPr>
              <a:t>voxel</a:t>
            </a:r>
            <a:r>
              <a:rPr lang="en-US" altLang="ko-KR" sz="1400" dirty="0"/>
              <a:t>/</a:t>
            </a:r>
            <a:r>
              <a:rPr lang="en-US" altLang="ko-KR" sz="1400" dirty="0" err="1"/>
              <a:t>setPosition</a:t>
            </a:r>
            <a:r>
              <a:rPr lang="en-US" altLang="ko-KR" sz="1400" dirty="0"/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-200</a:t>
            </a:r>
            <a:r>
              <a:rPr lang="en-US" altLang="ko-KR" sz="1400" dirty="0"/>
              <a:t>. </a:t>
            </a:r>
            <a:r>
              <a:rPr lang="en-US" altLang="ko-KR" sz="1400" dirty="0">
                <a:solidFill>
                  <a:srgbClr val="00B050"/>
                </a:solidFill>
              </a:rPr>
              <a:t>-200</a:t>
            </a:r>
            <a:r>
              <a:rPr lang="en-US" altLang="ko-KR" sz="1400" dirty="0"/>
              <a:t>. </a:t>
            </a:r>
            <a:r>
              <a:rPr lang="en-US" altLang="ko-KR" sz="1400" b="1" dirty="0">
                <a:solidFill>
                  <a:schemeClr val="tx2"/>
                </a:solidFill>
              </a:rPr>
              <a:t>-240</a:t>
            </a:r>
            <a:r>
              <a:rPr lang="en-US" altLang="ko-KR" sz="1400" dirty="0"/>
              <a:t>. mm</a:t>
            </a:r>
          </a:p>
          <a:p>
            <a:endParaRPr lang="en-US" altLang="ko-KR" sz="1400" dirty="0"/>
          </a:p>
          <a:p>
            <a:r>
              <a:rPr lang="en-US" altLang="ko-KR" sz="1400" dirty="0"/>
              <a:t>/gate/source/</a:t>
            </a:r>
            <a:r>
              <a:rPr lang="en-US" altLang="ko-KR" sz="1400" b="1" dirty="0">
                <a:solidFill>
                  <a:schemeClr val="tx2"/>
                </a:solidFill>
              </a:rPr>
              <a:t>voxel</a:t>
            </a:r>
            <a:r>
              <a:rPr lang="en-US" altLang="ko-KR" sz="1400" dirty="0"/>
              <a:t>/</a:t>
            </a:r>
            <a:r>
              <a:rPr lang="en-US" altLang="ko-KR" sz="1400" dirty="0" err="1"/>
              <a:t>setType</a:t>
            </a:r>
            <a:r>
              <a:rPr lang="en-US" altLang="ko-KR" sz="1400" dirty="0"/>
              <a:t> </a:t>
            </a:r>
            <a:r>
              <a:rPr lang="en-US" altLang="ko-KR" sz="1400" b="1" dirty="0" err="1"/>
              <a:t>backtoback</a:t>
            </a:r>
            <a:endParaRPr lang="en-US" altLang="ko-KR" sz="1400" b="1" dirty="0"/>
          </a:p>
          <a:p>
            <a:r>
              <a:rPr lang="en-US" altLang="ko-KR" sz="1400" dirty="0"/>
              <a:t>/gate/source/</a:t>
            </a:r>
            <a:r>
              <a:rPr lang="en-US" altLang="ko-KR" sz="1400" b="1" dirty="0">
                <a:solidFill>
                  <a:schemeClr val="tx2"/>
                </a:solidFill>
              </a:rPr>
              <a:t>voxel</a:t>
            </a:r>
            <a:r>
              <a:rPr lang="en-US" altLang="ko-KR" sz="1400" dirty="0"/>
              <a:t>/</a:t>
            </a:r>
            <a:r>
              <a:rPr lang="en-US" altLang="ko-KR" sz="1400" dirty="0" err="1"/>
              <a:t>gps</a:t>
            </a:r>
            <a:r>
              <a:rPr lang="en-US" altLang="ko-KR" sz="1400" dirty="0"/>
              <a:t>/particle gamma</a:t>
            </a:r>
          </a:p>
          <a:p>
            <a:r>
              <a:rPr lang="en-US" altLang="ko-KR" sz="1400" dirty="0"/>
              <a:t>/gate/source/</a:t>
            </a:r>
            <a:r>
              <a:rPr lang="en-US" altLang="ko-KR" sz="1400" b="1" dirty="0">
                <a:solidFill>
                  <a:schemeClr val="tx2"/>
                </a:solidFill>
              </a:rPr>
              <a:t>voxel</a:t>
            </a:r>
            <a:r>
              <a:rPr lang="en-US" altLang="ko-KR" sz="1400" dirty="0"/>
              <a:t>/</a:t>
            </a:r>
            <a:r>
              <a:rPr lang="en-US" altLang="ko-KR" sz="1400" dirty="0" err="1"/>
              <a:t>setForcedUnstableFlag</a:t>
            </a:r>
            <a:r>
              <a:rPr lang="en-US" altLang="ko-KR" sz="1400" dirty="0"/>
              <a:t> true</a:t>
            </a:r>
          </a:p>
          <a:p>
            <a:r>
              <a:rPr lang="en-US" altLang="ko-KR" sz="1400" dirty="0"/>
              <a:t>/gate/source/</a:t>
            </a:r>
            <a:r>
              <a:rPr lang="en-US" altLang="ko-KR" sz="1400" b="1" dirty="0">
                <a:solidFill>
                  <a:schemeClr val="tx2"/>
                </a:solidFill>
              </a:rPr>
              <a:t>voxe</a:t>
            </a:r>
            <a:r>
              <a:rPr lang="en-US" altLang="ko-KR" sz="1400" b="1" dirty="0"/>
              <a:t>l</a:t>
            </a:r>
            <a:r>
              <a:rPr lang="en-US" altLang="ko-KR" sz="1400" dirty="0"/>
              <a:t>/</a:t>
            </a:r>
            <a:r>
              <a:rPr lang="en-US" altLang="ko-KR" sz="1400" dirty="0" err="1"/>
              <a:t>setForcedHalfLife</a:t>
            </a:r>
            <a:r>
              <a:rPr lang="en-US" altLang="ko-KR" sz="1400" dirty="0"/>
              <a:t> 6586.2 s</a:t>
            </a:r>
          </a:p>
          <a:p>
            <a:r>
              <a:rPr lang="en-US" altLang="ko-KR" sz="1400" dirty="0"/>
              <a:t>/gate/source/</a:t>
            </a:r>
            <a:r>
              <a:rPr lang="en-US" altLang="ko-KR" sz="1400" b="1" dirty="0">
                <a:solidFill>
                  <a:schemeClr val="tx2"/>
                </a:solidFill>
              </a:rPr>
              <a:t>voxel</a:t>
            </a:r>
            <a:r>
              <a:rPr lang="en-US" altLang="ko-KR" sz="1400" dirty="0"/>
              <a:t>/</a:t>
            </a:r>
            <a:r>
              <a:rPr lang="en-US" altLang="ko-KR" sz="1400" dirty="0" err="1"/>
              <a:t>gps</a:t>
            </a:r>
            <a:r>
              <a:rPr lang="en-US" altLang="ko-KR" sz="1400" dirty="0"/>
              <a:t>/</a:t>
            </a:r>
            <a:r>
              <a:rPr lang="en-US" altLang="ko-KR" sz="1400" dirty="0" err="1"/>
              <a:t>energytype</a:t>
            </a:r>
            <a:r>
              <a:rPr lang="en-US" altLang="ko-KR" sz="1400" dirty="0"/>
              <a:t> Mono</a:t>
            </a:r>
          </a:p>
          <a:p>
            <a:r>
              <a:rPr lang="en-US" altLang="ko-KR" sz="1400" dirty="0"/>
              <a:t>/gate/source/</a:t>
            </a:r>
            <a:r>
              <a:rPr lang="en-US" altLang="ko-KR" sz="1400" b="1" dirty="0">
                <a:solidFill>
                  <a:schemeClr val="tx2"/>
                </a:solidFill>
              </a:rPr>
              <a:t>voxel</a:t>
            </a:r>
            <a:r>
              <a:rPr lang="en-US" altLang="ko-KR" sz="1400" dirty="0"/>
              <a:t>/</a:t>
            </a:r>
            <a:r>
              <a:rPr lang="en-US" altLang="ko-KR" sz="1400" dirty="0" err="1"/>
              <a:t>gps</a:t>
            </a:r>
            <a:r>
              <a:rPr lang="en-US" altLang="ko-KR" sz="1400" dirty="0"/>
              <a:t>/</a:t>
            </a:r>
            <a:r>
              <a:rPr lang="en-US" altLang="ko-KR" sz="1400" dirty="0" err="1"/>
              <a:t>monoenergy</a:t>
            </a:r>
            <a:r>
              <a:rPr lang="en-US" altLang="ko-KR" sz="1400" dirty="0"/>
              <a:t> 0.511 MeV</a:t>
            </a:r>
          </a:p>
          <a:p>
            <a:r>
              <a:rPr lang="en-US" altLang="ko-KR" sz="1400" dirty="0"/>
              <a:t>/gate/source/</a:t>
            </a:r>
            <a:r>
              <a:rPr lang="en-US" altLang="ko-KR" sz="1400" b="1" dirty="0">
                <a:solidFill>
                  <a:schemeClr val="tx2"/>
                </a:solidFill>
              </a:rPr>
              <a:t>voxel</a:t>
            </a:r>
            <a:r>
              <a:rPr lang="en-US" altLang="ko-KR" sz="1400" dirty="0"/>
              <a:t>/</a:t>
            </a:r>
            <a:r>
              <a:rPr lang="en-US" altLang="ko-KR" sz="1400" dirty="0" err="1"/>
              <a:t>gps</a:t>
            </a:r>
            <a:r>
              <a:rPr lang="en-US" altLang="ko-KR" sz="1400" dirty="0"/>
              <a:t>/confine NULL</a:t>
            </a:r>
          </a:p>
          <a:p>
            <a:r>
              <a:rPr lang="en-US" altLang="ko-KR" sz="1400" dirty="0"/>
              <a:t>/gate/source/</a:t>
            </a:r>
            <a:r>
              <a:rPr lang="en-US" altLang="ko-KR" sz="1400" b="1" dirty="0">
                <a:solidFill>
                  <a:schemeClr val="tx2"/>
                </a:solidFill>
              </a:rPr>
              <a:t>voxel</a:t>
            </a:r>
            <a:r>
              <a:rPr lang="en-US" altLang="ko-KR" sz="1400" dirty="0"/>
              <a:t>/</a:t>
            </a:r>
            <a:r>
              <a:rPr lang="en-US" altLang="ko-KR" sz="1400" dirty="0" err="1"/>
              <a:t>gps</a:t>
            </a:r>
            <a:r>
              <a:rPr lang="en-US" altLang="ko-KR" sz="1400" dirty="0"/>
              <a:t>/</a:t>
            </a:r>
            <a:r>
              <a:rPr lang="en-US" altLang="ko-KR" sz="1400" dirty="0" err="1"/>
              <a:t>angtype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iso</a:t>
            </a:r>
            <a:endParaRPr lang="en-US" altLang="ko-KR" sz="1400" dirty="0"/>
          </a:p>
          <a:p>
            <a:r>
              <a:rPr lang="en-US" altLang="ko-KR" sz="1400" dirty="0"/>
              <a:t>/gate/source/</a:t>
            </a:r>
            <a:r>
              <a:rPr lang="en-US" altLang="ko-KR" sz="1400" b="1" dirty="0">
                <a:solidFill>
                  <a:schemeClr val="tx2"/>
                </a:solidFill>
              </a:rPr>
              <a:t>voxel</a:t>
            </a:r>
            <a:r>
              <a:rPr lang="en-US" altLang="ko-KR" sz="1400" dirty="0"/>
              <a:t>/dump 0</a:t>
            </a:r>
          </a:p>
          <a:p>
            <a:r>
              <a:rPr lang="en-US" altLang="ko-KR" sz="1400" dirty="0"/>
              <a:t>/gate/source/</a:t>
            </a:r>
            <a:r>
              <a:rPr lang="en-US" altLang="ko-KR" sz="1400" b="1" dirty="0">
                <a:solidFill>
                  <a:schemeClr val="tx2"/>
                </a:solidFill>
              </a:rPr>
              <a:t>voxel</a:t>
            </a:r>
            <a:r>
              <a:rPr lang="en-US" altLang="ko-KR" sz="1400" dirty="0"/>
              <a:t>/verbose 0</a:t>
            </a:r>
            <a:endParaRPr lang="ko-KR" alt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3734471" y="4594782"/>
            <a:ext cx="1989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/>
              <a:t>backtoback</a:t>
            </a:r>
            <a:r>
              <a:rPr lang="en-US" altLang="ko-KR" sz="1400" dirty="0"/>
              <a:t> source</a:t>
            </a:r>
            <a:endParaRPr lang="ko-KR" altLang="en-US" sz="1400" dirty="0"/>
          </a:p>
        </p:txBody>
      </p:sp>
      <p:sp>
        <p:nvSpPr>
          <p:cNvPr id="55" name="오른쪽 화살표 54"/>
          <p:cNvSpPr/>
          <p:nvPr/>
        </p:nvSpPr>
        <p:spPr>
          <a:xfrm>
            <a:off x="3466916" y="4680330"/>
            <a:ext cx="218530" cy="164393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7344811" y="2676568"/>
            <a:ext cx="17991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 err="1"/>
              <a:t>rangeTranslator</a:t>
            </a:r>
            <a:endParaRPr lang="en-US" altLang="ko-KR" sz="1300" dirty="0"/>
          </a:p>
        </p:txBody>
      </p:sp>
      <p:sp>
        <p:nvSpPr>
          <p:cNvPr id="20" name="TextBox 19"/>
          <p:cNvSpPr txBox="1"/>
          <p:nvPr/>
        </p:nvSpPr>
        <p:spPr>
          <a:xfrm>
            <a:off x="3701814" y="4815464"/>
            <a:ext cx="2708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Particle type=</a:t>
            </a:r>
            <a:r>
              <a:rPr lang="ko-KR" altLang="en-US" sz="1400" dirty="0"/>
              <a:t> </a:t>
            </a:r>
            <a:r>
              <a:rPr lang="en-US" altLang="ko-KR" sz="1400" dirty="0"/>
              <a:t>gamma</a:t>
            </a:r>
            <a:endParaRPr lang="ko-KR" altLang="en-US" sz="1400" dirty="0"/>
          </a:p>
        </p:txBody>
      </p:sp>
      <p:sp>
        <p:nvSpPr>
          <p:cNvPr id="21" name="오른쪽 화살표 20"/>
          <p:cNvSpPr/>
          <p:nvPr/>
        </p:nvSpPr>
        <p:spPr>
          <a:xfrm>
            <a:off x="3441516" y="4884684"/>
            <a:ext cx="218530" cy="164393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>
            <a:off x="3296249" y="5938103"/>
            <a:ext cx="218530" cy="164393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중괄호 22"/>
          <p:cNvSpPr/>
          <p:nvPr/>
        </p:nvSpPr>
        <p:spPr>
          <a:xfrm>
            <a:off x="3991107" y="5157909"/>
            <a:ext cx="121358" cy="253471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095514" y="5094864"/>
            <a:ext cx="2708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Half-life =</a:t>
            </a:r>
            <a:r>
              <a:rPr lang="ko-KR" altLang="en-US" sz="1400" dirty="0"/>
              <a:t> </a:t>
            </a:r>
            <a:r>
              <a:rPr lang="en-US" altLang="ko-KR" sz="1400" dirty="0"/>
              <a:t>6686.2 s (F-18)</a:t>
            </a:r>
            <a:endParaRPr lang="ko-KR" alt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267190" y="5499898"/>
            <a:ext cx="3663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511 keV</a:t>
            </a:r>
            <a:r>
              <a:rPr lang="ko-KR" altLang="en-US" sz="1400" dirty="0"/>
              <a:t> </a:t>
            </a:r>
            <a:r>
              <a:rPr lang="en-US" altLang="ko-KR" sz="1400" dirty="0"/>
              <a:t>mono energy gamma photon</a:t>
            </a:r>
            <a:endParaRPr lang="ko-KR" altLang="en-US" sz="1400" dirty="0"/>
          </a:p>
        </p:txBody>
      </p:sp>
      <p:sp>
        <p:nvSpPr>
          <p:cNvPr id="26" name="오른쪽 중괄호 25"/>
          <p:cNvSpPr/>
          <p:nvPr/>
        </p:nvSpPr>
        <p:spPr>
          <a:xfrm>
            <a:off x="4118107" y="5564309"/>
            <a:ext cx="121358" cy="253471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3567310" y="5837683"/>
            <a:ext cx="4677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gamma source</a:t>
            </a:r>
            <a:r>
              <a:rPr lang="ko-KR" altLang="en-US" sz="1400" dirty="0"/>
              <a:t> </a:t>
            </a:r>
            <a:r>
              <a:rPr lang="en-US" altLang="ko-KR" sz="1400" dirty="0"/>
              <a:t>is</a:t>
            </a:r>
            <a:r>
              <a:rPr lang="ko-KR" altLang="en-US" sz="1400" dirty="0"/>
              <a:t> </a:t>
            </a:r>
            <a:r>
              <a:rPr lang="en-US" altLang="ko-KR" sz="1400" dirty="0"/>
              <a:t>not</a:t>
            </a:r>
            <a:r>
              <a:rPr lang="ko-KR" altLang="en-US" sz="1400" dirty="0"/>
              <a:t> </a:t>
            </a:r>
            <a:r>
              <a:rPr lang="en-US" altLang="ko-KR" sz="1400" dirty="0"/>
              <a:t>confined</a:t>
            </a:r>
            <a:r>
              <a:rPr lang="ko-KR" altLang="en-US" sz="1400" dirty="0"/>
              <a:t> </a:t>
            </a:r>
            <a:r>
              <a:rPr lang="en-US" altLang="ko-KR" sz="1400" dirty="0"/>
              <a:t>to</a:t>
            </a:r>
            <a:r>
              <a:rPr lang="ko-KR" altLang="en-US" sz="1400" dirty="0"/>
              <a:t> </a:t>
            </a:r>
            <a:r>
              <a:rPr lang="en-US" altLang="ko-KR" sz="1400" dirty="0"/>
              <a:t>other</a:t>
            </a:r>
            <a:r>
              <a:rPr lang="ko-KR" altLang="en-US" sz="1400" dirty="0"/>
              <a:t> </a:t>
            </a:r>
            <a:r>
              <a:rPr lang="en-US" altLang="ko-KR" sz="1400" dirty="0"/>
              <a:t>volumes</a:t>
            </a:r>
            <a:endParaRPr lang="ko-KR" altLang="en-US" sz="1400" dirty="0"/>
          </a:p>
        </p:txBody>
      </p:sp>
      <p:sp>
        <p:nvSpPr>
          <p:cNvPr id="28" name="오른쪽 화살표 27"/>
          <p:cNvSpPr/>
          <p:nvPr/>
        </p:nvSpPr>
        <p:spPr>
          <a:xfrm>
            <a:off x="3118449" y="6166703"/>
            <a:ext cx="218530" cy="164393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3352616" y="6082310"/>
            <a:ext cx="3523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Isotropic gamma emission</a:t>
            </a:r>
            <a:endParaRPr lang="ko-KR" altLang="en-US" sz="1400" dirty="0"/>
          </a:p>
        </p:txBody>
      </p:sp>
      <p:sp>
        <p:nvSpPr>
          <p:cNvPr id="31" name="직사각형 30"/>
          <p:cNvSpPr/>
          <p:nvPr/>
        </p:nvSpPr>
        <p:spPr>
          <a:xfrm>
            <a:off x="-3201" y="12710"/>
            <a:ext cx="4816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/>
              <a:t>Main_RTVPhantom_NCAT4D_PET_ECAT7_KangHG.mac</a:t>
            </a:r>
            <a:endParaRPr lang="ko-KR" alt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302067" y="1384571"/>
            <a:ext cx="271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Create a source named </a:t>
            </a:r>
            <a:r>
              <a:rPr lang="en-US" altLang="ko-KR" sz="1400" b="1" dirty="0">
                <a:solidFill>
                  <a:schemeClr val="tx2"/>
                </a:solidFill>
              </a:rPr>
              <a:t>voxel</a:t>
            </a:r>
            <a:endParaRPr lang="ko-KR" altLang="en-US" sz="1400" dirty="0"/>
          </a:p>
        </p:txBody>
      </p:sp>
      <p:sp>
        <p:nvSpPr>
          <p:cNvPr id="33" name="오른쪽 화살표 32"/>
          <p:cNvSpPr/>
          <p:nvPr/>
        </p:nvSpPr>
        <p:spPr>
          <a:xfrm>
            <a:off x="3119510" y="1465272"/>
            <a:ext cx="218530" cy="164393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3788972" y="2229476"/>
            <a:ext cx="4599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Attach the “</a:t>
            </a:r>
            <a:r>
              <a:rPr lang="en-US" altLang="ko-KR" sz="1400" b="1" dirty="0" err="1"/>
              <a:t>RTVPhantom</a:t>
            </a:r>
            <a:r>
              <a:rPr lang="en-US" altLang="ko-KR" sz="1400" b="1" dirty="0"/>
              <a:t>” to “</a:t>
            </a:r>
            <a:r>
              <a:rPr lang="en-US" altLang="ko-KR" sz="1400" b="1" dirty="0">
                <a:solidFill>
                  <a:schemeClr val="tx2"/>
                </a:solidFill>
              </a:rPr>
              <a:t>voxel”</a:t>
            </a:r>
            <a:r>
              <a:rPr lang="en-US" altLang="ko-KR" sz="1400" dirty="0">
                <a:solidFill>
                  <a:schemeClr val="tx2"/>
                </a:solidFill>
              </a:rPr>
              <a:t> source</a:t>
            </a:r>
            <a:endParaRPr lang="ko-KR" altLang="en-US" sz="1400" dirty="0"/>
          </a:p>
        </p:txBody>
      </p:sp>
      <p:sp>
        <p:nvSpPr>
          <p:cNvPr id="35" name="오른쪽 화살표 34"/>
          <p:cNvSpPr/>
          <p:nvPr/>
        </p:nvSpPr>
        <p:spPr>
          <a:xfrm>
            <a:off x="3555615" y="2310177"/>
            <a:ext cx="218530" cy="164393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오른쪽 화살표 35"/>
          <p:cNvSpPr/>
          <p:nvPr/>
        </p:nvSpPr>
        <p:spPr>
          <a:xfrm>
            <a:off x="4792282" y="2539329"/>
            <a:ext cx="218530" cy="164393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5004866" y="2460333"/>
            <a:ext cx="3578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Insert</a:t>
            </a:r>
            <a:r>
              <a:rPr lang="en-US" altLang="ko-KR" sz="1400" b="1" dirty="0">
                <a:solidFill>
                  <a:schemeClr val="tx2"/>
                </a:solidFill>
              </a:rPr>
              <a:t> </a:t>
            </a:r>
            <a:r>
              <a:rPr lang="en-US" altLang="ko-KR" sz="1400" dirty="0" err="1"/>
              <a:t>rangeTranslator</a:t>
            </a:r>
            <a:r>
              <a:rPr lang="ko-KR" altLang="en-US" sz="1400" dirty="0"/>
              <a:t> </a:t>
            </a:r>
            <a:r>
              <a:rPr lang="en-US" altLang="ko-KR" sz="1400" dirty="0"/>
              <a:t>to </a:t>
            </a:r>
            <a:r>
              <a:rPr lang="en-US" altLang="ko-KR" sz="1400" b="1" dirty="0">
                <a:solidFill>
                  <a:schemeClr val="tx2"/>
                </a:solidFill>
              </a:rPr>
              <a:t>voxel</a:t>
            </a:r>
            <a:r>
              <a:rPr lang="en-US" altLang="ko-KR" sz="1400" dirty="0">
                <a:solidFill>
                  <a:schemeClr val="tx2"/>
                </a:solidFill>
              </a:rPr>
              <a:t> </a:t>
            </a:r>
            <a:r>
              <a:rPr lang="en-US" altLang="ko-KR" sz="1400" dirty="0"/>
              <a:t>source </a:t>
            </a:r>
            <a:endParaRPr lang="ko-KR" altLang="en-US" sz="1400" dirty="0"/>
          </a:p>
        </p:txBody>
      </p:sp>
      <p:sp>
        <p:nvSpPr>
          <p:cNvPr id="38" name="오른쪽 화살표 37"/>
          <p:cNvSpPr/>
          <p:nvPr/>
        </p:nvSpPr>
        <p:spPr>
          <a:xfrm>
            <a:off x="7177081" y="2748216"/>
            <a:ext cx="218530" cy="164393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4654768" y="4160967"/>
            <a:ext cx="4032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Translation of the Voxel source in </a:t>
            </a:r>
            <a:r>
              <a:rPr lang="ko-KR" altLang="en-US" sz="1200" b="1" dirty="0"/>
              <a:t> </a:t>
            </a:r>
            <a:r>
              <a:rPr lang="en-US" altLang="ko-KR" sz="1200" b="1" dirty="0" err="1">
                <a:solidFill>
                  <a:srgbClr val="FF0000"/>
                </a:solidFill>
              </a:rPr>
              <a:t>x</a:t>
            </a:r>
            <a:r>
              <a:rPr lang="en-US" altLang="ko-KR" sz="1200" b="1" dirty="0" err="1"/>
              <a:t>,</a:t>
            </a:r>
            <a:r>
              <a:rPr lang="en-US" altLang="ko-KR" sz="1200" b="1" dirty="0" err="1">
                <a:solidFill>
                  <a:srgbClr val="00B050"/>
                </a:solidFill>
              </a:rPr>
              <a:t>y</a:t>
            </a:r>
            <a:r>
              <a:rPr lang="en-US" altLang="ko-KR" sz="1200" b="1" dirty="0" err="1"/>
              <a:t>,</a:t>
            </a:r>
            <a:r>
              <a:rPr lang="en-US" altLang="ko-KR" sz="1200" b="1" dirty="0" err="1">
                <a:solidFill>
                  <a:schemeClr val="tx2"/>
                </a:solidFill>
              </a:rPr>
              <a:t>z</a:t>
            </a:r>
            <a:r>
              <a:rPr lang="ko-KR" altLang="en-US" sz="1200" b="1" dirty="0">
                <a:solidFill>
                  <a:schemeClr val="tx2"/>
                </a:solidFill>
              </a:rPr>
              <a:t> </a:t>
            </a:r>
            <a:r>
              <a:rPr lang="en-US" altLang="ko-KR" sz="1200" b="1" dirty="0">
                <a:solidFill>
                  <a:schemeClr val="tx2"/>
                </a:solidFill>
              </a:rPr>
              <a:t>directions</a:t>
            </a:r>
            <a:endParaRPr lang="ko-KR" altLang="en-US" sz="1200" b="1" dirty="0"/>
          </a:p>
        </p:txBody>
      </p:sp>
      <p:sp>
        <p:nvSpPr>
          <p:cNvPr id="40" name="오른쪽 화살표 39"/>
          <p:cNvSpPr/>
          <p:nvPr/>
        </p:nvSpPr>
        <p:spPr>
          <a:xfrm>
            <a:off x="4445704" y="4237623"/>
            <a:ext cx="218530" cy="164393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오른쪽 화살표 41"/>
          <p:cNvSpPr/>
          <p:nvPr/>
        </p:nvSpPr>
        <p:spPr>
          <a:xfrm>
            <a:off x="4831271" y="3191615"/>
            <a:ext cx="218530" cy="164393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5047220" y="3107221"/>
            <a:ext cx="3957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Set the frame rate as 0.1 s/frame</a:t>
            </a:r>
          </a:p>
        </p:txBody>
      </p:sp>
      <p:sp>
        <p:nvSpPr>
          <p:cNvPr id="30" name="오른쪽 화살표 29"/>
          <p:cNvSpPr/>
          <p:nvPr/>
        </p:nvSpPr>
        <p:spPr>
          <a:xfrm>
            <a:off x="6684910" y="2982812"/>
            <a:ext cx="218530" cy="164393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6939104" y="2896384"/>
            <a:ext cx="22048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b="1" dirty="0"/>
              <a:t>Read the TAC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C9FB8E-2A03-4EE9-8C89-240A7D353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9156"/>
          </a:xfrm>
        </p:spPr>
        <p:txBody>
          <a:bodyPr/>
          <a:lstStyle/>
          <a:p>
            <a:r>
              <a:rPr kumimoji="1"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43EF90-EADA-42F8-9204-E6030DFC4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kumimoji="1" lang="en-US" altLang="ja-JP" b="1" dirty="0"/>
              <a:t>NCAT 4D phantom example in GATEv6.2</a:t>
            </a:r>
          </a:p>
          <a:p>
            <a:endParaRPr kumimoji="1" lang="en-US" altLang="ja-JP" b="1" dirty="0"/>
          </a:p>
          <a:p>
            <a:r>
              <a:rPr lang="en-US" altLang="ko-KR" b="1" dirty="0"/>
              <a:t>How to use NCAT 4D Phantom in GATEv6.2</a:t>
            </a:r>
          </a:p>
          <a:p>
            <a:pPr lvl="1"/>
            <a:r>
              <a:rPr kumimoji="1" lang="en-US" altLang="ja-JP" dirty="0">
                <a:solidFill>
                  <a:srgbClr val="C00000"/>
                </a:solidFill>
              </a:rPr>
              <a:t>Attenuation phantom (CT image)</a:t>
            </a:r>
          </a:p>
          <a:p>
            <a:pPr lvl="1"/>
            <a:r>
              <a:rPr kumimoji="1" lang="en-US" altLang="ja-JP" dirty="0">
                <a:solidFill>
                  <a:srgbClr val="0000FF"/>
                </a:solidFill>
              </a:rPr>
              <a:t>Activity source (PET image)</a:t>
            </a:r>
          </a:p>
          <a:p>
            <a:endParaRPr kumimoji="1" lang="en-US" altLang="ja-JP" b="1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직사각형 6">
            <a:extLst>
              <a:ext uri="{FF2B5EF4-FFF2-40B4-BE49-F238E27FC236}">
                <a16:creationId xmlns:a16="http://schemas.microsoft.com/office/drawing/2014/main" id="{499AA56B-3448-4785-A2E1-031BFC40A34B}"/>
              </a:ext>
            </a:extLst>
          </p:cNvPr>
          <p:cNvSpPr/>
          <p:nvPr/>
        </p:nvSpPr>
        <p:spPr>
          <a:xfrm>
            <a:off x="198562" y="1206277"/>
            <a:ext cx="86409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28">
            <a:extLst>
              <a:ext uri="{FF2B5EF4-FFF2-40B4-BE49-F238E27FC236}">
                <a16:creationId xmlns:a16="http://schemas.microsoft.com/office/drawing/2014/main" id="{F4AA2DAA-29C5-4748-9400-E68FD4F3C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2" t="11580" r="10717" b="19353"/>
          <a:stretch/>
        </p:blipFill>
        <p:spPr>
          <a:xfrm>
            <a:off x="0" y="0"/>
            <a:ext cx="1606527" cy="874434"/>
          </a:xfrm>
          <a:prstGeom prst="rect">
            <a:avLst/>
          </a:prstGeom>
        </p:spPr>
      </p:pic>
      <p:pic>
        <p:nvPicPr>
          <p:cNvPr id="6" name="図 28">
            <a:extLst>
              <a:ext uri="{FF2B5EF4-FFF2-40B4-BE49-F238E27FC236}">
                <a16:creationId xmlns:a16="http://schemas.microsoft.com/office/drawing/2014/main" id="{89131B90-022B-443F-B7A1-57E6BD042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019" y="1125"/>
            <a:ext cx="1149455" cy="114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98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3106600"/>
            <a:ext cx="8352928" cy="114300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NCAT 4D phantom example in GATEv6.2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22883" y="4221088"/>
            <a:ext cx="86409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직사각형 6"/>
          <p:cNvSpPr/>
          <p:nvPr/>
        </p:nvSpPr>
        <p:spPr>
          <a:xfrm>
            <a:off x="243076" y="3132785"/>
            <a:ext cx="86409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5161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5CB1AF-FC0D-44D1-821C-5CC625BE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NCAT 4D phantom example files  in GATEv6.2</a:t>
            </a:r>
            <a:endParaRPr kumimoji="1" lang="ja-JP" altLang="en-US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43FAC419-FED8-4A1E-AF35-BC25FABF1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787" y="4586152"/>
            <a:ext cx="7210425" cy="167640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D443608-6C2D-4B0A-BDD0-4351A034E1BD}"/>
              </a:ext>
            </a:extLst>
          </p:cNvPr>
          <p:cNvSpPr/>
          <p:nvPr/>
        </p:nvSpPr>
        <p:spPr>
          <a:xfrm>
            <a:off x="966787" y="4188270"/>
            <a:ext cx="3979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/>
              <a:t>&gt;cd data</a:t>
            </a:r>
            <a:endParaRPr lang="ja-JP" altLang="en-US" b="1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456EE3D-8DEC-4BC2-A51D-65E06F6A9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87" y="1548830"/>
            <a:ext cx="5991225" cy="222885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71A65EE-7C10-45E5-AA08-57F442D98926}"/>
              </a:ext>
            </a:extLst>
          </p:cNvPr>
          <p:cNvSpPr/>
          <p:nvPr/>
        </p:nvSpPr>
        <p:spPr>
          <a:xfrm>
            <a:off x="4716016" y="2900363"/>
            <a:ext cx="2237234" cy="1984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0311FFE-0B7E-45F6-B9E6-B3B287B44E19}"/>
              </a:ext>
            </a:extLst>
          </p:cNvPr>
          <p:cNvSpPr/>
          <p:nvPr/>
        </p:nvSpPr>
        <p:spPr>
          <a:xfrm>
            <a:off x="966787" y="1102003"/>
            <a:ext cx="3893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/>
              <a:t>&gt;cd </a:t>
            </a:r>
            <a:r>
              <a:rPr lang="en-US" altLang="ja-JP" b="1" dirty="0" err="1"/>
              <a:t>example_TimeActivityCurve</a:t>
            </a:r>
            <a:endParaRPr lang="ja-JP" altLang="en-US" b="1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EC0D888-1493-4A27-B423-E5963487E678}"/>
              </a:ext>
            </a:extLst>
          </p:cNvPr>
          <p:cNvSpPr/>
          <p:nvPr/>
        </p:nvSpPr>
        <p:spPr>
          <a:xfrm flipV="1">
            <a:off x="920750" y="5391912"/>
            <a:ext cx="7251700" cy="892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13353F11-3DF3-4EA5-BFA7-38C877C6EB84}"/>
              </a:ext>
            </a:extLst>
          </p:cNvPr>
          <p:cNvSpPr/>
          <p:nvPr/>
        </p:nvSpPr>
        <p:spPr>
          <a:xfrm>
            <a:off x="3779912" y="3933056"/>
            <a:ext cx="353938" cy="372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8EB72F3-9C4A-4018-9FA7-76AF9C471967}"/>
              </a:ext>
            </a:extLst>
          </p:cNvPr>
          <p:cNvSpPr/>
          <p:nvPr/>
        </p:nvSpPr>
        <p:spPr>
          <a:xfrm>
            <a:off x="2411760" y="6284087"/>
            <a:ext cx="3979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NCAT Phantom files (</a:t>
            </a:r>
            <a:r>
              <a:rPr lang="en-US" altLang="ja-JP" b="1" dirty="0" err="1">
                <a:solidFill>
                  <a:srgbClr val="FF0000"/>
                </a:solidFill>
              </a:rPr>
              <a:t>atn</a:t>
            </a:r>
            <a:r>
              <a:rPr lang="en-US" altLang="ja-JP" b="1" dirty="0">
                <a:solidFill>
                  <a:srgbClr val="FF0000"/>
                </a:solidFill>
              </a:rPr>
              <a:t>, act)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58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3C9624-08BC-45B6-BA60-B46B02935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NCAT 4D phantom example files  in vGATEv8.2</a:t>
            </a:r>
            <a:endParaRPr kumimoji="1" lang="ja-JP" altLang="en-US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3785C1B9-3B99-4111-B1B7-E8DFE79FE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204" y="1844824"/>
            <a:ext cx="6238875" cy="139065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D275EA0-B2BF-4E70-803A-DA678791ADCA}"/>
              </a:ext>
            </a:extLst>
          </p:cNvPr>
          <p:cNvSpPr/>
          <p:nvPr/>
        </p:nvSpPr>
        <p:spPr>
          <a:xfrm>
            <a:off x="966787" y="1102003"/>
            <a:ext cx="5837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/>
              <a:t>&gt;cd </a:t>
            </a:r>
            <a:r>
              <a:rPr lang="en-US" altLang="ja-JP" b="1" dirty="0" err="1"/>
              <a:t>GateContrib</a:t>
            </a:r>
            <a:r>
              <a:rPr lang="en-US" altLang="ja-JP" b="1" dirty="0"/>
              <a:t>/imaging/</a:t>
            </a:r>
            <a:r>
              <a:rPr lang="en-US" altLang="ja-JP" b="1" dirty="0" err="1"/>
              <a:t>TimeActivityCurve</a:t>
            </a:r>
            <a:r>
              <a:rPr lang="en-US" altLang="ja-JP" b="1" dirty="0"/>
              <a:t>/data</a:t>
            </a:r>
            <a:endParaRPr lang="ja-JP" altLang="en-US" b="1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5EB61FC-1E53-4102-A08F-D4C6AE3CDB2D}"/>
              </a:ext>
            </a:extLst>
          </p:cNvPr>
          <p:cNvSpPr/>
          <p:nvPr/>
        </p:nvSpPr>
        <p:spPr>
          <a:xfrm flipV="1">
            <a:off x="977900" y="2020061"/>
            <a:ext cx="6265179" cy="12331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017FB17-A803-470C-B797-0E7836121918}"/>
              </a:ext>
            </a:extLst>
          </p:cNvPr>
          <p:cNvSpPr/>
          <p:nvPr/>
        </p:nvSpPr>
        <p:spPr>
          <a:xfrm>
            <a:off x="2267744" y="3276601"/>
            <a:ext cx="3979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NCAT Phantom files (</a:t>
            </a:r>
            <a:r>
              <a:rPr lang="en-US" altLang="ja-JP" b="1" dirty="0" err="1">
                <a:solidFill>
                  <a:srgbClr val="FF0000"/>
                </a:solidFill>
              </a:rPr>
              <a:t>atn</a:t>
            </a:r>
            <a:r>
              <a:rPr lang="en-US" altLang="ja-JP" b="1" dirty="0">
                <a:solidFill>
                  <a:srgbClr val="FF0000"/>
                </a:solidFill>
              </a:rPr>
              <a:t>, act)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3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E69A57-959A-424C-BF99-F63D1A96E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kumimoji="1" lang="en-US" altLang="ja-JP" dirty="0"/>
              <a:t>NCAT Phantom</a:t>
            </a:r>
            <a:endParaRPr kumimoji="1" lang="ja-JP" altLang="en-US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0DD9E91C-28CE-4AF3-A4B7-5ADE38BC0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73629"/>
            <a:ext cx="8229600" cy="450444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0B6AB0-3C6E-49E2-8962-27244C65A7B2}"/>
              </a:ext>
            </a:extLst>
          </p:cNvPr>
          <p:cNvSpPr txBox="1"/>
          <p:nvPr/>
        </p:nvSpPr>
        <p:spPr>
          <a:xfrm>
            <a:off x="107504" y="63986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McGurk et al., 2010 PMB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393912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NCAT 4D Phantom (</a:t>
            </a:r>
            <a:r>
              <a:rPr lang="en-US" altLang="ko-KR" dirty="0">
                <a:solidFill>
                  <a:schemeClr val="tx2"/>
                </a:solidFill>
              </a:rPr>
              <a:t>Activity map</a:t>
            </a:r>
            <a:r>
              <a:rPr lang="en-US" altLang="ko-KR" dirty="0"/>
              <a:t>) GIF animation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85" y="2346296"/>
            <a:ext cx="2806055" cy="2806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8433" y="19023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Activity map (PET)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24" y="1635702"/>
            <a:ext cx="1219200" cy="1219200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124" y="2026940"/>
            <a:ext cx="1219200" cy="1219200"/>
          </a:xfrm>
          <a:prstGeom prst="rect">
            <a:avLst/>
          </a:prstGeom>
        </p:spPr>
      </p:pic>
      <p:cxnSp>
        <p:nvCxnSpPr>
          <p:cNvPr id="49" name="직선 연결선 48"/>
          <p:cNvCxnSpPr/>
          <p:nvPr/>
        </p:nvCxnSpPr>
        <p:spPr>
          <a:xfrm flipV="1">
            <a:off x="1078990" y="1600200"/>
            <a:ext cx="2769110" cy="3639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그림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724" y="2435740"/>
            <a:ext cx="1219200" cy="1219200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24" y="2819140"/>
            <a:ext cx="1219200" cy="121920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24" y="3227940"/>
            <a:ext cx="1219200" cy="1219200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524" y="3611340"/>
            <a:ext cx="1219200" cy="1219200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24" y="3982040"/>
            <a:ext cx="1219200" cy="1219200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024" y="4403540"/>
            <a:ext cx="1219200" cy="1219200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24" y="4825040"/>
            <a:ext cx="1219200" cy="1219200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18" y="5257233"/>
            <a:ext cx="1219200" cy="12192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23041" y="5186726"/>
            <a:ext cx="914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Act#1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14072" y="4736140"/>
            <a:ext cx="59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#2</a:t>
            </a:r>
            <a:endParaRPr lang="ko-KR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196064" y="4320937"/>
            <a:ext cx="59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#3</a:t>
            </a:r>
            <a:endParaRPr lang="ko-KR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509945" y="3933055"/>
            <a:ext cx="59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#4</a:t>
            </a:r>
            <a:endParaRPr lang="ko-KR" alt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794252" y="3563461"/>
            <a:ext cx="59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#5</a:t>
            </a:r>
            <a:endParaRPr lang="ko-KR" alt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131446" y="3119140"/>
            <a:ext cx="59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#6</a:t>
            </a:r>
            <a:endParaRPr lang="ko-KR" alt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389424" y="2769708"/>
            <a:ext cx="59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#7</a:t>
            </a:r>
            <a:endParaRPr lang="ko-KR" alt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719107" y="2352945"/>
            <a:ext cx="59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#8</a:t>
            </a:r>
            <a:endParaRPr lang="ko-KR" alt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988393" y="1974709"/>
            <a:ext cx="59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#9</a:t>
            </a:r>
            <a:endParaRPr lang="ko-KR" alt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211411" y="1543160"/>
            <a:ext cx="59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#10</a:t>
            </a:r>
            <a:endParaRPr lang="ko-KR" alt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135457" y="5322371"/>
            <a:ext cx="1987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0.1 s/frame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752073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NCAT 4D Phantom (</a:t>
            </a:r>
            <a:r>
              <a:rPr lang="en-US" altLang="ko-KR" dirty="0">
                <a:solidFill>
                  <a:schemeClr val="accent2"/>
                </a:solidFill>
              </a:rPr>
              <a:t>Attenuation map</a:t>
            </a:r>
            <a:r>
              <a:rPr lang="en-US" altLang="ko-KR" dirty="0"/>
              <a:t>) GIF animation</a:t>
            </a:r>
            <a:endParaRPr lang="ko-KR" altLang="en-US" dirty="0"/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24" y="1635702"/>
            <a:ext cx="1219200" cy="1219200"/>
          </a:xfrm>
          <a:prstGeom prst="rect">
            <a:avLst/>
          </a:prstGeom>
        </p:spPr>
      </p:pic>
      <p:cxnSp>
        <p:nvCxnSpPr>
          <p:cNvPr id="49" name="직선 연결선 48"/>
          <p:cNvCxnSpPr/>
          <p:nvPr/>
        </p:nvCxnSpPr>
        <p:spPr>
          <a:xfrm flipV="1">
            <a:off x="1078990" y="1600200"/>
            <a:ext cx="2769110" cy="3639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그림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724" y="2435740"/>
            <a:ext cx="1219200" cy="1219200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24" y="2819140"/>
            <a:ext cx="1219200" cy="121920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24" y="3227940"/>
            <a:ext cx="1219200" cy="1219200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524" y="3611340"/>
            <a:ext cx="1219200" cy="1219200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24" y="3982040"/>
            <a:ext cx="1219200" cy="1219200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024" y="4403540"/>
            <a:ext cx="1219200" cy="1219200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24" y="4825040"/>
            <a:ext cx="1219200" cy="1219200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18" y="5257233"/>
            <a:ext cx="1219200" cy="12192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64985" y="5201240"/>
            <a:ext cx="914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</a:rPr>
              <a:t>Atn#1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14072" y="4736140"/>
            <a:ext cx="59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#2</a:t>
            </a:r>
            <a:endParaRPr lang="ko-KR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196064" y="4320937"/>
            <a:ext cx="59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#3</a:t>
            </a:r>
            <a:endParaRPr lang="ko-KR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509945" y="3933055"/>
            <a:ext cx="59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#4</a:t>
            </a:r>
            <a:endParaRPr lang="ko-KR" alt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794252" y="3563461"/>
            <a:ext cx="59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#5</a:t>
            </a:r>
            <a:endParaRPr lang="ko-KR" alt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131446" y="3119140"/>
            <a:ext cx="59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#6</a:t>
            </a:r>
            <a:endParaRPr lang="ko-KR" alt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389424" y="2769708"/>
            <a:ext cx="59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#7</a:t>
            </a:r>
            <a:endParaRPr lang="ko-KR" alt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719107" y="2352945"/>
            <a:ext cx="59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#8</a:t>
            </a:r>
            <a:endParaRPr lang="ko-KR" alt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988393" y="1974709"/>
            <a:ext cx="59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#9</a:t>
            </a:r>
            <a:endParaRPr lang="ko-KR" alt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211411" y="1543160"/>
            <a:ext cx="59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#10</a:t>
            </a:r>
            <a:endParaRPr lang="ko-KR" altLang="en-US" dirty="0"/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95185"/>
            <a:ext cx="2806055" cy="280605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743252" y="195126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</a:rPr>
              <a:t>Attenuation map (CT)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35457" y="5322371"/>
            <a:ext cx="1987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0.1 s/frame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296602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2"/>
                </a:solidFill>
              </a:rPr>
              <a:t>Activity map (PET) vs. </a:t>
            </a:r>
            <a:r>
              <a:rPr lang="en-US" altLang="ko-KR" dirty="0">
                <a:solidFill>
                  <a:schemeClr val="accent2"/>
                </a:solidFill>
              </a:rPr>
              <a:t>Attenuation map (CT)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" y="2461339"/>
            <a:ext cx="2806055" cy="2806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572" y="201741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Activity map (PET)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52" y="2432764"/>
            <a:ext cx="2806055" cy="28060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976" y="198884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</a:rPr>
              <a:t>Attenuation map (CT)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5320" y="2432764"/>
            <a:ext cx="2767211" cy="2767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88224" y="205655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/>
                </a:solidFill>
              </a:rPr>
              <a:t>Act</a:t>
            </a:r>
            <a:r>
              <a:rPr lang="en-US" altLang="ko-KR" b="1" dirty="0">
                <a:solidFill>
                  <a:schemeClr val="accent2"/>
                </a:solidFill>
              </a:rPr>
              <a:t> + </a:t>
            </a:r>
            <a:r>
              <a:rPr lang="en-US" altLang="ko-KR" b="1" dirty="0" err="1">
                <a:solidFill>
                  <a:schemeClr val="accent2"/>
                </a:solidFill>
              </a:rPr>
              <a:t>Atn</a:t>
            </a:r>
            <a:r>
              <a:rPr lang="en-US" altLang="ko-KR" b="1" dirty="0">
                <a:solidFill>
                  <a:schemeClr val="accent2"/>
                </a:solidFill>
              </a:rPr>
              <a:t> </a:t>
            </a:r>
            <a:r>
              <a:rPr lang="en-US" altLang="ko-KR" b="1" dirty="0">
                <a:solidFill>
                  <a:srgbClr val="FF0000"/>
                </a:solidFill>
              </a:rPr>
              <a:t>fusion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4970" y="5295445"/>
            <a:ext cx="1987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0.1 s/frame</a:t>
            </a:r>
            <a:endParaRPr lang="ko-KR" altLang="en-US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707905" y="3356992"/>
            <a:ext cx="5112568" cy="3094603"/>
            <a:chOff x="3707905" y="3356992"/>
            <a:chExt cx="5112568" cy="3094603"/>
          </a:xfrm>
        </p:grpSpPr>
        <p:cxnSp>
          <p:nvCxnSpPr>
            <p:cNvPr id="9" name="직선 화살표 연결선 8"/>
            <p:cNvCxnSpPr/>
            <p:nvPr/>
          </p:nvCxnSpPr>
          <p:spPr>
            <a:xfrm flipH="1">
              <a:off x="5956300" y="3356992"/>
              <a:ext cx="1742627" cy="2332608"/>
            </a:xfrm>
            <a:prstGeom prst="straightConnector1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707905" y="5805264"/>
              <a:ext cx="51125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/>
                <a:t>You can define the </a:t>
              </a:r>
              <a:r>
                <a:rPr lang="en-US" altLang="ko-KR" b="1" dirty="0">
                  <a:solidFill>
                    <a:srgbClr val="FF0000"/>
                  </a:solidFill>
                </a:rPr>
                <a:t>Time Activity Curve(TAC) </a:t>
              </a:r>
              <a:r>
                <a:rPr lang="en-US" altLang="ko-KR" b="1" dirty="0"/>
                <a:t>to specific voxel values</a:t>
              </a:r>
              <a:endParaRPr lang="ko-KR" altLang="en-US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719860" y="1342509"/>
            <a:ext cx="338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Real-time motion simulation using NCAT phantom</a:t>
            </a:r>
            <a:endParaRPr lang="ko-KR" altLang="en-US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02A38F5-D4D6-4DA4-8578-F1A24D1056A4}"/>
              </a:ext>
            </a:extLst>
          </p:cNvPr>
          <p:cNvSpPr txBox="1"/>
          <p:nvPr/>
        </p:nvSpPr>
        <p:spPr>
          <a:xfrm>
            <a:off x="30138" y="153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000FF"/>
                </a:solidFill>
              </a:rPr>
              <a:t>Animation!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6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5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28987</TotalTime>
  <Words>1264</Words>
  <Application>Microsoft Office PowerPoint</Application>
  <PresentationFormat>画面に合わせる (4:3)</PresentationFormat>
  <Paragraphs>218</Paragraphs>
  <Slides>19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4" baseType="lpstr">
      <vt:lpstr>맑은 고딕</vt:lpstr>
      <vt:lpstr>Arial</vt:lpstr>
      <vt:lpstr>Calibri</vt:lpstr>
      <vt:lpstr>Wingdings</vt:lpstr>
      <vt:lpstr>Office 테마</vt:lpstr>
      <vt:lpstr>NCAT 4D Phantom example in GATEv6.2</vt:lpstr>
      <vt:lpstr>Outline</vt:lpstr>
      <vt:lpstr>NCAT 4D phantom example in GATEv6.2</vt:lpstr>
      <vt:lpstr>NCAT 4D phantom example files  in GATEv6.2</vt:lpstr>
      <vt:lpstr>NCAT 4D phantom example files  in vGATEv8.2</vt:lpstr>
      <vt:lpstr>NCAT Phantom</vt:lpstr>
      <vt:lpstr>NCAT 4D Phantom (Activity map) GIF animation</vt:lpstr>
      <vt:lpstr>NCAT 4D Phantom (Attenuation map) GIF animation</vt:lpstr>
      <vt:lpstr>Activity map (PET) vs. Attenuation map (CT)</vt:lpstr>
      <vt:lpstr>Description of NCAT 4D Phantom</vt:lpstr>
      <vt:lpstr>NCAT 4D Phantom simulation: 8 steps</vt:lpstr>
      <vt:lpstr>GATE6.2 NCAT 4D Phantom macro files</vt:lpstr>
      <vt:lpstr>“data” folder contents (1)</vt:lpstr>
      <vt:lpstr>“data” folder contents (2)</vt:lpstr>
      <vt:lpstr>range.dat (CT image-&gt;Material)</vt:lpstr>
      <vt:lpstr>NCAT 4D Phantom  (Attenuation phantom: CT image)</vt:lpstr>
      <vt:lpstr>2. Attenuation phantom (CT image)</vt:lpstr>
      <vt:lpstr>NCAT 4D Phantom  (Activity source: PET image)</vt:lpstr>
      <vt:lpstr>5. Activity Source (PET image)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SuperCom</dc:creator>
  <cp:lastModifiedBy>KangHG</cp:lastModifiedBy>
  <cp:revision>366</cp:revision>
  <dcterms:created xsi:type="dcterms:W3CDTF">2014-06-26T05:44:01Z</dcterms:created>
  <dcterms:modified xsi:type="dcterms:W3CDTF">2020-02-07T11:23:20Z</dcterms:modified>
</cp:coreProperties>
</file>